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62"/>
  </p:notesMasterIdLst>
  <p:sldIdLst>
    <p:sldId id="256" r:id="rId3"/>
    <p:sldId id="6350" r:id="rId4"/>
    <p:sldId id="260" r:id="rId5"/>
    <p:sldId id="6351" r:id="rId6"/>
    <p:sldId id="6358" r:id="rId7"/>
    <p:sldId id="6357" r:id="rId8"/>
    <p:sldId id="6356" r:id="rId9"/>
    <p:sldId id="6355" r:id="rId10"/>
    <p:sldId id="6354" r:id="rId11"/>
    <p:sldId id="6353" r:id="rId12"/>
    <p:sldId id="6352" r:id="rId13"/>
    <p:sldId id="6329" r:id="rId14"/>
    <p:sldId id="6364" r:id="rId15"/>
    <p:sldId id="6360" r:id="rId16"/>
    <p:sldId id="258" r:id="rId17"/>
    <p:sldId id="261" r:id="rId18"/>
    <p:sldId id="259" r:id="rId19"/>
    <p:sldId id="262" r:id="rId20"/>
    <p:sldId id="263" r:id="rId21"/>
    <p:sldId id="264" r:id="rId22"/>
    <p:sldId id="265" r:id="rId23"/>
    <p:sldId id="266" r:id="rId24"/>
    <p:sldId id="267" r:id="rId25"/>
    <p:sldId id="268" r:id="rId26"/>
    <p:sldId id="270" r:id="rId27"/>
    <p:sldId id="269" r:id="rId28"/>
    <p:sldId id="271" r:id="rId29"/>
    <p:sldId id="272" r:id="rId30"/>
    <p:sldId id="273" r:id="rId31"/>
    <p:sldId id="275" r:id="rId32"/>
    <p:sldId id="274" r:id="rId33"/>
    <p:sldId id="276" r:id="rId34"/>
    <p:sldId id="277" r:id="rId35"/>
    <p:sldId id="278" r:id="rId36"/>
    <p:sldId id="279" r:id="rId37"/>
    <p:sldId id="280" r:id="rId38"/>
    <p:sldId id="281" r:id="rId39"/>
    <p:sldId id="282" r:id="rId40"/>
    <p:sldId id="283" r:id="rId41"/>
    <p:sldId id="285" r:id="rId42"/>
    <p:sldId id="286" r:id="rId43"/>
    <p:sldId id="288" r:id="rId44"/>
    <p:sldId id="289" r:id="rId45"/>
    <p:sldId id="6340" r:id="rId46"/>
    <p:sldId id="6330" r:id="rId47"/>
    <p:sldId id="6333" r:id="rId48"/>
    <p:sldId id="6331" r:id="rId49"/>
    <p:sldId id="6334" r:id="rId50"/>
    <p:sldId id="6335" r:id="rId51"/>
    <p:sldId id="6337" r:id="rId52"/>
    <p:sldId id="6338" r:id="rId53"/>
    <p:sldId id="6339" r:id="rId54"/>
    <p:sldId id="6336" r:id="rId55"/>
    <p:sldId id="6341" r:id="rId56"/>
    <p:sldId id="6347" r:id="rId57"/>
    <p:sldId id="6348" r:id="rId58"/>
    <p:sldId id="6349" r:id="rId59"/>
    <p:sldId id="6345" r:id="rId60"/>
    <p:sldId id="636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D74C8F-7C1B-CE4B-8D8B-E98D25D0C690}" v="530" dt="2022-05-04T14:28:53.220"/>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24848"/>
    <p:restoredTop sz="86463"/>
  </p:normalViewPr>
  <p:slideViewPr>
    <p:cSldViewPr snapToGrid="0">
      <p:cViewPr varScale="1">
        <p:scale>
          <a:sx n="123" d="100"/>
          <a:sy n="123" d="100"/>
        </p:scale>
        <p:origin x="544" y="192"/>
      </p:cViewPr>
      <p:guideLst/>
    </p:cSldViewPr>
  </p:slideViewPr>
  <p:outlineViewPr>
    <p:cViewPr>
      <p:scale>
        <a:sx n="33" d="100"/>
        <a:sy n="33" d="100"/>
      </p:scale>
      <p:origin x="0" y="-3103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4/21/22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a:p>
        </p:txBody>
      </p:sp>
    </p:spTree>
    <p:extLst>
      <p:ext uri="{BB962C8B-B14F-4D97-AF65-F5344CB8AC3E}">
        <p14:creationId xmlns:p14="http://schemas.microsoft.com/office/powerpoint/2010/main" val="3321084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need a mechanism to tie all of these independent metadata records together. A suitable technology for this is some type of web crawler, which commercial search engines have been using for two decades to do analogous indexing and create tools to discover </a:t>
            </a:r>
            <a:r>
              <a:rPr lang="en-US" err="1"/>
              <a:t>infromation</a:t>
            </a:r>
            <a:r>
              <a:rPr lang="en-US"/>
              <a:t> on the broader world wide web.</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8307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a:p>
        </p:txBody>
      </p:sp>
    </p:spTree>
    <p:extLst>
      <p:ext uri="{BB962C8B-B14F-4D97-AF65-F5344CB8AC3E}">
        <p14:creationId xmlns:p14="http://schemas.microsoft.com/office/powerpoint/2010/main" val="2070409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a:p>
        </p:txBody>
      </p:sp>
    </p:spTree>
    <p:extLst>
      <p:ext uri="{BB962C8B-B14F-4D97-AF65-F5344CB8AC3E}">
        <p14:creationId xmlns:p14="http://schemas.microsoft.com/office/powerpoint/2010/main" val="2696828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a:p>
        </p:txBody>
      </p:sp>
    </p:spTree>
    <p:extLst>
      <p:ext uri="{BB962C8B-B14F-4D97-AF65-F5344CB8AC3E}">
        <p14:creationId xmlns:p14="http://schemas.microsoft.com/office/powerpoint/2010/main" val="128207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a:p>
        </p:txBody>
      </p:sp>
    </p:spTree>
    <p:extLst>
      <p:ext uri="{BB962C8B-B14F-4D97-AF65-F5344CB8AC3E}">
        <p14:creationId xmlns:p14="http://schemas.microsoft.com/office/powerpoint/2010/main" val="4236181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47</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48</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361471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a:t>
            </a:fld>
            <a:endParaRPr lang="en-US"/>
          </a:p>
        </p:txBody>
      </p:sp>
    </p:spTree>
    <p:extLst>
      <p:ext uri="{BB962C8B-B14F-4D97-AF65-F5344CB8AC3E}">
        <p14:creationId xmlns:p14="http://schemas.microsoft.com/office/powerpoint/2010/main" val="117509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54</a:t>
            </a:fld>
            <a:endParaRPr lang="en-US"/>
          </a:p>
        </p:txBody>
      </p:sp>
    </p:spTree>
    <p:extLst>
      <p:ext uri="{BB962C8B-B14F-4D97-AF65-F5344CB8AC3E}">
        <p14:creationId xmlns:p14="http://schemas.microsoft.com/office/powerpoint/2010/main" val="69033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57</a:t>
            </a:fld>
            <a:endParaRPr lang="en-US"/>
          </a:p>
        </p:txBody>
      </p:sp>
    </p:spTree>
    <p:extLst>
      <p:ext uri="{BB962C8B-B14F-4D97-AF65-F5344CB8AC3E}">
        <p14:creationId xmlns:p14="http://schemas.microsoft.com/office/powerpoint/2010/main" val="2679502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58</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59</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74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geoconnex is about creating enabling conditions for maintaining a knowledge graph of water data. SO take this stylized exam[</a:t>
            </a:r>
            <a:r>
              <a:rPr lang="en-US" dirty="0" err="1"/>
              <a:t>ple</a:t>
            </a:r>
            <a:r>
              <a:rPr lang="en-US" dirty="0"/>
              <a:t> of a hydrologic system characterized by two reservoirs connected by a stream with some monitoring locations along it.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758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Ideally, each environmental feature and sensor should have an internet representation or landing page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9593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are directed to by persistent identifiers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35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Those landing pages should include </a:t>
            </a:r>
            <a:r>
              <a:rPr lang="en-US" err="1"/>
              <a:t>structued</a:t>
            </a:r>
            <a:r>
              <a:rPr lang="en-US"/>
              <a:t>-machine readable metadata. For </a:t>
            </a:r>
            <a:r>
              <a:rPr lang="en-US" err="1"/>
              <a:t>eaxcmple</a:t>
            </a:r>
            <a:r>
              <a:rPr lang="en-US"/>
              <a:t>,. A dam might have metadata that standardizes how it describes itself, declaring itself a dam, associated with particular water bodies and streams, and linking out to monitoring data relevant to it.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974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a:t>
            </a:r>
            <a:r>
              <a:rPr lang="en-US" err="1"/>
              <a:t>siunce</a:t>
            </a:r>
            <a:r>
              <a:rPr lang="en-US"/>
              <a:t> many locations might have many different datasets about it from different providers, it is necessary to have persistently identified reference features that multiple data providers can declare that they have resources about. Such features include particular monitoring locations, watersheds, administrative geographies like counties, or pieces of physical infrastructure like dams.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435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4/21/22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4/21/22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19.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20.png"/><Relationship Id="rId2" Type="http://schemas.openxmlformats.org/officeDocument/2006/relationships/notesSlide" Target="../notesSlides/notesSlide10.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8.sv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hyperlink" Target="https://geoconnex.us/sitemap.xml" TargetMode="External"/><Relationship Id="rId10" Type="http://schemas.openxmlformats.org/officeDocument/2006/relationships/image" Target="../media/image17.svg"/><Relationship Id="rId4" Type="http://schemas.openxmlformats.org/officeDocument/2006/relationships/hyperlink" Target="https://geoconnex.us/" TargetMode="External"/><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32.sv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4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internetofwater/nldi-services"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river-runner.geoconnex.us/?lng=-117.04561345492715&amp;lat=46.428272368719746" TargetMode="External"/><Relationship Id="rId2" Type="http://schemas.openxmlformats.org/officeDocument/2006/relationships/hyperlink" Target="https://river-runner.geoconnex.u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eoconnex-demo-pages.internetofwater.dev/collections/demo-gpkg/items/ME00227"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chema.org/name" TargetMode="External"/><Relationship Id="rId7" Type="http://schemas.openxmlformats.org/officeDocument/2006/relationships/hyperlink" Target="https://geoconnex.us/ref/states/48" TargetMode="External"/><Relationship Id="rId2" Type="http://schemas.openxmlformats.org/officeDocument/2006/relationships/hyperlink" Target="https://docs.geoconnex.us/participating.html#templates" TargetMode="External"/><Relationship Id="rId1" Type="http://schemas.openxmlformats.org/officeDocument/2006/relationships/slideLayout" Target="../slideLayouts/slideLayout2.xml"/><Relationship Id="rId6" Type="http://schemas.openxmlformats.org/officeDocument/2006/relationships/hyperlink" Target="https://schema.org/geoWithin" TargetMode="External"/><Relationship Id="rId5" Type="http://schemas.openxmlformats.org/officeDocument/2006/relationships/hyperlink" Target="https://schema.org/description" TargetMode="External"/><Relationship Id="rId4" Type="http://schemas.openxmlformats.org/officeDocument/2006/relationships/hyperlink" Target="https://www.opengis.net/def/schema/hy_features/hyf/HY_HydrometricFeatur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pygeoapi.io/" TargetMode="External"/><Relationship Id="rId2" Type="http://schemas.openxmlformats.org/officeDocument/2006/relationships/hyperlink" Target="https://en.wikipedia.org/wiki/Web_template_system" TargetMode="External"/><Relationship Id="rId1" Type="http://schemas.openxmlformats.org/officeDocument/2006/relationships/slideLayout" Target="../slideLayouts/slideLayout2.xml"/><Relationship Id="rId5" Type="http://schemas.openxmlformats.org/officeDocument/2006/relationships/hyperlink" Target="https://geoconnex-demo-pages.internetofwater.dev/collections" TargetMode="External"/><Relationship Id="rId4" Type="http://schemas.openxmlformats.org/officeDocument/2006/relationships/hyperlink" Target="https://github.com/internetofwater/pygeoapi"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eoconnex.us/your-org/123"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 Id="rId5" Type="http://schemas.openxmlformats.org/officeDocument/2006/relationships/hyperlink" Target="https://yourorg-newwebsite.com/api?site=123" TargetMode="External"/><Relationship Id="rId4" Type="http://schemas.openxmlformats.org/officeDocument/2006/relationships/hyperlink" Target="https://yourorg.com/sites/12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internetofwater/geoconnex.us"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internetofwater/geoconnex.us"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hyperlink" Target="https://docs.ogc.org/per/20-067.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data/FeatureServer/0/query?where=1%3D1&amp;outFields=*&amp;outSR=4326&amp;f=pgeojs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lincolninstitute.maps.arcgis.com/home/item.html?id=89f9aa64d7ff47dd8bd2548385f3bc0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lincolninstitute.maps.arcgis.com/sharing/rest/content/items/89f9aa64d7ff47dd8bd2548385f3bc02/data"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internetofwater/nldi-db"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ksonda/nldi-db/commit/0b36df17a67a71d3c490e2ab5408d0a4fcf5f65c#diff-7dce4ef6fadf7baa6c6a3309d25413215e43b79cd7795d63c972da88096adc5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ksonda/nldi-db/commit/0b36df17a67a71d3c490e2ab5408d0a4fcf5f65c#diff-7dce4ef6fadf7baa6c6a3309d25413215e43b79cd7795d63c972da88096adc5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labs.waterdata.usgs.gov/api/nldi/swagger-ui/index.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storymaps.arcgis.com/stories/0ecb1aaf143b4e1981dbe30f38fceec5"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internetofwater/geoconnex.u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mailto:konda@lincolninst.edu"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6.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7.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hyperlink" Target="https://geoconnex.us/usace/dam/NM123" TargetMode="External"/><Relationship Id="rId2" Type="http://schemas.openxmlformats.org/officeDocument/2006/relationships/notesSlide" Target="../notesSlides/notesSlide8.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png"/><Relationship Id="rId19" Type="http://schemas.openxmlformats.org/officeDocument/2006/relationships/image" Target="../media/image17.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ADA0-E35D-3D4A-961F-0C07671DFE45}"/>
              </a:ext>
            </a:extLst>
          </p:cNvPr>
          <p:cNvSpPr>
            <a:spLocks noGrp="1"/>
          </p:cNvSpPr>
          <p:nvPr>
            <p:ph type="ctrTitle"/>
          </p:nvPr>
        </p:nvSpPr>
        <p:spPr/>
        <p:txBody>
          <a:bodyPr>
            <a:normAutofit fontScale="90000"/>
          </a:bodyPr>
          <a:lstStyle/>
          <a:p>
            <a:r>
              <a:rPr lang="en-US" dirty="0"/>
              <a:t>Contributing Hydro-Addressed data to geoconnex.us and the NLDI</a:t>
            </a:r>
          </a:p>
        </p:txBody>
      </p:sp>
      <p:sp>
        <p:nvSpPr>
          <p:cNvPr id="3" name="Subtitle 2">
            <a:extLst>
              <a:ext uri="{FF2B5EF4-FFF2-40B4-BE49-F238E27FC236}">
                <a16:creationId xmlns:a16="http://schemas.microsoft.com/office/drawing/2014/main" id="{6B747E32-40D2-924E-A660-DF4820758681}"/>
              </a:ext>
            </a:extLst>
          </p:cNvPr>
          <p:cNvSpPr>
            <a:spLocks noGrp="1"/>
          </p:cNvSpPr>
          <p:nvPr>
            <p:ph type="subTitle" idx="1"/>
          </p:nvPr>
        </p:nvSpPr>
        <p:spPr/>
        <p:txBody>
          <a:bodyPr/>
          <a:lstStyle/>
          <a:p>
            <a:r>
              <a:rPr lang="en-US" dirty="0"/>
              <a:t>Kyle </a:t>
            </a:r>
            <a:r>
              <a:rPr lang="en-US" dirty="0" err="1"/>
              <a:t>Onda</a:t>
            </a:r>
            <a:endParaRPr lang="en-US"/>
          </a:p>
        </p:txBody>
      </p:sp>
    </p:spTree>
    <p:extLst>
      <p:ext uri="{BB962C8B-B14F-4D97-AF65-F5344CB8AC3E}">
        <p14:creationId xmlns:p14="http://schemas.microsoft.com/office/powerpoint/2010/main" val="190720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3F575-013E-4494-B6D1-91728193142A}"/>
              </a:ext>
            </a:extLst>
          </p:cNvPr>
          <p:cNvSpPr>
            <a:spLocks noGrp="1"/>
          </p:cNvSpPr>
          <p:nvPr>
            <p:ph type="title"/>
          </p:nvPr>
        </p:nvSpPr>
        <p:spPr>
          <a:xfrm>
            <a:off x="201017" y="452390"/>
            <a:ext cx="12223209" cy="1325563"/>
          </a:xfrm>
        </p:spPr>
        <p:txBody>
          <a:bodyPr>
            <a:normAutofit fontScale="90000"/>
          </a:bodyPr>
          <a:lstStyle/>
          <a:p>
            <a:r>
              <a:rPr lang="en-US"/>
              <a:t>Requirement 4: There should be a set of </a:t>
            </a:r>
            <a:r>
              <a:rPr lang="en-US" b="1"/>
              <a:t>neutral, community-curated</a:t>
            </a:r>
            <a:r>
              <a:rPr lang="en-US"/>
              <a:t> landing pages for common “</a:t>
            </a:r>
            <a:r>
              <a:rPr lang="en-US">
                <a:solidFill>
                  <a:schemeClr val="accent6">
                    <a:lumMod val="50000"/>
                  </a:schemeClr>
                </a:solidFill>
              </a:rPr>
              <a:t>reference features</a:t>
            </a:r>
            <a:r>
              <a:rPr lang="en-US"/>
              <a:t>” that many organizations publish data about or index data to </a:t>
            </a:r>
            <a:endParaRPr lang="en-US" b="1"/>
          </a:p>
        </p:txBody>
      </p:sp>
      <p:pic>
        <p:nvPicPr>
          <p:cNvPr id="41" name="Graphic 40" descr="Cell Tower outline">
            <a:extLst>
              <a:ext uri="{FF2B5EF4-FFF2-40B4-BE49-F238E27FC236}">
                <a16:creationId xmlns:a16="http://schemas.microsoft.com/office/drawing/2014/main" id="{1DD8EE41-3524-41C5-BAA6-A8A5C0D84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6399" y="5418151"/>
            <a:ext cx="812830" cy="812830"/>
          </a:xfrm>
          <a:prstGeom prst="rect">
            <a:avLst/>
          </a:prstGeom>
        </p:spPr>
      </p:pic>
      <p:pic>
        <p:nvPicPr>
          <p:cNvPr id="42" name="Graphic 41" descr="Cell Tower outline">
            <a:extLst>
              <a:ext uri="{FF2B5EF4-FFF2-40B4-BE49-F238E27FC236}">
                <a16:creationId xmlns:a16="http://schemas.microsoft.com/office/drawing/2014/main" id="{047C5A2A-6A36-43C7-AF40-ECDC38B735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3686" y="5418151"/>
            <a:ext cx="812830" cy="812830"/>
          </a:xfrm>
          <a:prstGeom prst="rect">
            <a:avLst/>
          </a:prstGeom>
        </p:spPr>
      </p:pic>
      <p:pic>
        <p:nvPicPr>
          <p:cNvPr id="43" name="Graphic 42" descr="Cell Tower outline">
            <a:extLst>
              <a:ext uri="{FF2B5EF4-FFF2-40B4-BE49-F238E27FC236}">
                <a16:creationId xmlns:a16="http://schemas.microsoft.com/office/drawing/2014/main" id="{400608A0-E938-4637-A8C4-7455BBFC27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3570" y="5418151"/>
            <a:ext cx="812830" cy="812830"/>
          </a:xfrm>
          <a:prstGeom prst="rect">
            <a:avLst/>
          </a:prstGeom>
        </p:spPr>
      </p:pic>
      <p:pic>
        <p:nvPicPr>
          <p:cNvPr id="44" name="Graphic 43" descr="Cell Tower outline">
            <a:extLst>
              <a:ext uri="{FF2B5EF4-FFF2-40B4-BE49-F238E27FC236}">
                <a16:creationId xmlns:a16="http://schemas.microsoft.com/office/drawing/2014/main" id="{13DAFB7E-3ED0-4D56-ABC9-CBC13EF13B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124" y="5418151"/>
            <a:ext cx="812830" cy="812830"/>
          </a:xfrm>
          <a:prstGeom prst="rect">
            <a:avLst/>
          </a:prstGeom>
        </p:spPr>
      </p:pic>
      <p:pic>
        <p:nvPicPr>
          <p:cNvPr id="46" name="Picture 45" descr="Shape&#10;&#10;Description automatically generated with low confidence">
            <a:extLst>
              <a:ext uri="{FF2B5EF4-FFF2-40B4-BE49-F238E27FC236}">
                <a16:creationId xmlns:a16="http://schemas.microsoft.com/office/drawing/2014/main" id="{56CD6105-1563-4601-ABA4-FA54F9E6E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241551" y="4666927"/>
            <a:ext cx="1776750" cy="2132595"/>
          </a:xfrm>
          <a:prstGeom prst="rect">
            <a:avLst/>
          </a:prstGeom>
        </p:spPr>
      </p:pic>
      <p:pic>
        <p:nvPicPr>
          <p:cNvPr id="47" name="Picture 46" descr="Shape&#10;&#10;Description automatically generated with low confidence">
            <a:extLst>
              <a:ext uri="{FF2B5EF4-FFF2-40B4-BE49-F238E27FC236}">
                <a16:creationId xmlns:a16="http://schemas.microsoft.com/office/drawing/2014/main" id="{0E637EA8-203F-40B0-9646-5753392776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201532" y="4674649"/>
            <a:ext cx="1776750" cy="2132595"/>
          </a:xfrm>
          <a:prstGeom prst="rect">
            <a:avLst/>
          </a:prstGeom>
        </p:spPr>
      </p:pic>
      <p:pic>
        <p:nvPicPr>
          <p:cNvPr id="48" name="Picture 47" descr="Shape&#10;&#10;Description automatically generated with low confidence">
            <a:extLst>
              <a:ext uri="{FF2B5EF4-FFF2-40B4-BE49-F238E27FC236}">
                <a16:creationId xmlns:a16="http://schemas.microsoft.com/office/drawing/2014/main" id="{AFB85507-2D67-4DFA-AE1E-877AECA06E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65977" y="4691497"/>
            <a:ext cx="1776750" cy="2132595"/>
          </a:xfrm>
          <a:prstGeom prst="rect">
            <a:avLst/>
          </a:prstGeom>
        </p:spPr>
      </p:pic>
      <p:pic>
        <p:nvPicPr>
          <p:cNvPr id="51" name="Picture 2" descr="Headquarters U.S. Army Corps of Engineers">
            <a:extLst>
              <a:ext uri="{FF2B5EF4-FFF2-40B4-BE49-F238E27FC236}">
                <a16:creationId xmlns:a16="http://schemas.microsoft.com/office/drawing/2014/main" id="{5A7BCD8B-50A7-41B2-B265-226C556BF4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6942" y="2418370"/>
            <a:ext cx="1005048" cy="76649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Logo&#10;&#10;Description automatically generated">
            <a:extLst>
              <a:ext uri="{FF2B5EF4-FFF2-40B4-BE49-F238E27FC236}">
                <a16:creationId xmlns:a16="http://schemas.microsoft.com/office/drawing/2014/main" id="{BEF6BC97-D04C-4DA3-B3D9-A6D954312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6201" y="2515637"/>
            <a:ext cx="1719673" cy="634129"/>
          </a:xfrm>
          <a:prstGeom prst="rect">
            <a:avLst/>
          </a:prstGeom>
        </p:spPr>
      </p:pic>
      <p:pic>
        <p:nvPicPr>
          <p:cNvPr id="53" name="Picture 52" descr="Text&#10;&#10;Description automatically generated with medium confidence">
            <a:extLst>
              <a:ext uri="{FF2B5EF4-FFF2-40B4-BE49-F238E27FC236}">
                <a16:creationId xmlns:a16="http://schemas.microsoft.com/office/drawing/2014/main" id="{16411C30-E7B3-446C-B9DD-3DEFD2CBEC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06018" y="2449454"/>
            <a:ext cx="2189982" cy="766494"/>
          </a:xfrm>
          <a:prstGeom prst="rect">
            <a:avLst/>
          </a:prstGeom>
        </p:spPr>
      </p:pic>
      <p:pic>
        <p:nvPicPr>
          <p:cNvPr id="54" name="Picture 53" descr="A picture containing graphical user interface&#10;&#10;Description automatically generated">
            <a:extLst>
              <a:ext uri="{FF2B5EF4-FFF2-40B4-BE49-F238E27FC236}">
                <a16:creationId xmlns:a16="http://schemas.microsoft.com/office/drawing/2014/main" id="{04A4AA57-67AD-4945-8AB0-BC74EB9C8F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4804" y="2273366"/>
            <a:ext cx="1326229" cy="974778"/>
          </a:xfrm>
          <a:prstGeom prst="rect">
            <a:avLst/>
          </a:prstGeom>
        </p:spPr>
      </p:pic>
      <p:cxnSp>
        <p:nvCxnSpPr>
          <p:cNvPr id="14" name="Straight Arrow Connector 13">
            <a:extLst>
              <a:ext uri="{FF2B5EF4-FFF2-40B4-BE49-F238E27FC236}">
                <a16:creationId xmlns:a16="http://schemas.microsoft.com/office/drawing/2014/main" id="{EB53D62A-ECFC-4B2F-A21E-2D2C872B1D37}"/>
              </a:ext>
            </a:extLst>
          </p:cNvPr>
          <p:cNvCxnSpPr>
            <a:cxnSpLocks/>
          </p:cNvCxnSpPr>
          <p:nvPr/>
        </p:nvCxnSpPr>
        <p:spPr>
          <a:xfrm flipH="1">
            <a:off x="1010540" y="3429000"/>
            <a:ext cx="818260" cy="189203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457511A-0BE8-4F57-8F97-6992BB125F18}"/>
              </a:ext>
            </a:extLst>
          </p:cNvPr>
          <p:cNvCxnSpPr>
            <a:cxnSpLocks/>
          </p:cNvCxnSpPr>
          <p:nvPr/>
        </p:nvCxnSpPr>
        <p:spPr>
          <a:xfrm flipH="1">
            <a:off x="1940102" y="3429000"/>
            <a:ext cx="132538" cy="189203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E6DDFEC-689A-4729-A7A7-F64ACADB4FCE}"/>
              </a:ext>
            </a:extLst>
          </p:cNvPr>
          <p:cNvCxnSpPr>
            <a:cxnSpLocks/>
            <a:endCxn id="43" idx="0"/>
          </p:cNvCxnSpPr>
          <p:nvPr/>
        </p:nvCxnSpPr>
        <p:spPr>
          <a:xfrm>
            <a:off x="2249273" y="3429000"/>
            <a:ext cx="540712" cy="198915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9EF1E61-8BF1-44D9-BB49-FD7A2105428E}"/>
              </a:ext>
            </a:extLst>
          </p:cNvPr>
          <p:cNvCxnSpPr>
            <a:cxnSpLocks/>
          </p:cNvCxnSpPr>
          <p:nvPr/>
        </p:nvCxnSpPr>
        <p:spPr>
          <a:xfrm>
            <a:off x="10475440" y="3523488"/>
            <a:ext cx="0" cy="20279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10759D3-34EA-47EA-A627-47F3357B7C2B}"/>
              </a:ext>
            </a:extLst>
          </p:cNvPr>
          <p:cNvCxnSpPr>
            <a:cxnSpLocks/>
          </p:cNvCxnSpPr>
          <p:nvPr/>
        </p:nvCxnSpPr>
        <p:spPr>
          <a:xfrm>
            <a:off x="10978282" y="3429000"/>
            <a:ext cx="298824" cy="189203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B432855-6D9E-4FB6-A171-EF9A3DDE0368}"/>
              </a:ext>
            </a:extLst>
          </p:cNvPr>
          <p:cNvCxnSpPr>
            <a:cxnSpLocks/>
          </p:cNvCxnSpPr>
          <p:nvPr/>
        </p:nvCxnSpPr>
        <p:spPr>
          <a:xfrm flipH="1">
            <a:off x="3639865" y="3609857"/>
            <a:ext cx="3252940" cy="186837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72F6776-041A-4520-8322-33FF8AA82BAE}"/>
              </a:ext>
            </a:extLst>
          </p:cNvPr>
          <p:cNvCxnSpPr>
            <a:cxnSpLocks/>
          </p:cNvCxnSpPr>
          <p:nvPr/>
        </p:nvCxnSpPr>
        <p:spPr>
          <a:xfrm>
            <a:off x="7717538" y="3523488"/>
            <a:ext cx="1278064" cy="189466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Freeform: Shape 83">
            <a:extLst>
              <a:ext uri="{FF2B5EF4-FFF2-40B4-BE49-F238E27FC236}">
                <a16:creationId xmlns:a16="http://schemas.microsoft.com/office/drawing/2014/main" id="{C5BB61FC-F995-4FE0-9E07-3AF37A1AF1F3}"/>
              </a:ext>
            </a:extLst>
          </p:cNvPr>
          <p:cNvSpPr/>
          <p:nvPr/>
        </p:nvSpPr>
        <p:spPr>
          <a:xfrm>
            <a:off x="4635644" y="5346481"/>
            <a:ext cx="1074425" cy="687761"/>
          </a:xfrm>
          <a:custGeom>
            <a:avLst/>
            <a:gdLst>
              <a:gd name="connsiteX0" fmla="*/ 680936 w 1974715"/>
              <a:gd name="connsiteY0" fmla="*/ 0 h 1060315"/>
              <a:gd name="connsiteX1" fmla="*/ 1420238 w 1974715"/>
              <a:gd name="connsiteY1" fmla="*/ 272375 h 1060315"/>
              <a:gd name="connsiteX2" fmla="*/ 1974715 w 1974715"/>
              <a:gd name="connsiteY2" fmla="*/ 719847 h 1060315"/>
              <a:gd name="connsiteX3" fmla="*/ 1566153 w 1974715"/>
              <a:gd name="connsiteY3" fmla="*/ 1031132 h 1060315"/>
              <a:gd name="connsiteX4" fmla="*/ 1478604 w 1974715"/>
              <a:gd name="connsiteY4" fmla="*/ 1040860 h 1060315"/>
              <a:gd name="connsiteX5" fmla="*/ 1449421 w 1974715"/>
              <a:gd name="connsiteY5" fmla="*/ 1050588 h 1060315"/>
              <a:gd name="connsiteX6" fmla="*/ 1400783 w 1974715"/>
              <a:gd name="connsiteY6" fmla="*/ 1060315 h 1060315"/>
              <a:gd name="connsiteX7" fmla="*/ 145915 w 1974715"/>
              <a:gd name="connsiteY7" fmla="*/ 1011677 h 1060315"/>
              <a:gd name="connsiteX8" fmla="*/ 0 w 1974715"/>
              <a:gd name="connsiteY8" fmla="*/ 1011677 h 1060315"/>
              <a:gd name="connsiteX9" fmla="*/ 680936 w 1974715"/>
              <a:gd name="connsiteY9" fmla="*/ 0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715" h="1060315">
                <a:moveTo>
                  <a:pt x="680936" y="0"/>
                </a:moveTo>
                <a:lnTo>
                  <a:pt x="1420238" y="272375"/>
                </a:lnTo>
                <a:lnTo>
                  <a:pt x="1974715" y="719847"/>
                </a:lnTo>
                <a:lnTo>
                  <a:pt x="1566153" y="1031132"/>
                </a:lnTo>
                <a:cubicBezTo>
                  <a:pt x="1536970" y="1034375"/>
                  <a:pt x="1507567" y="1036033"/>
                  <a:pt x="1478604" y="1040860"/>
                </a:cubicBezTo>
                <a:cubicBezTo>
                  <a:pt x="1468490" y="1042546"/>
                  <a:pt x="1459369" y="1048101"/>
                  <a:pt x="1449421" y="1050588"/>
                </a:cubicBezTo>
                <a:cubicBezTo>
                  <a:pt x="1433381" y="1054598"/>
                  <a:pt x="1400783" y="1060315"/>
                  <a:pt x="1400783" y="1060315"/>
                </a:cubicBezTo>
                <a:lnTo>
                  <a:pt x="145915" y="1011677"/>
                </a:lnTo>
                <a:lnTo>
                  <a:pt x="0" y="1011677"/>
                </a:lnTo>
                <a:lnTo>
                  <a:pt x="680936" y="0"/>
                </a:lnTo>
                <a:close/>
              </a:path>
            </a:pathLst>
          </a:cu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EBD7A03E-9758-4019-B7E0-BCDAFE4687DE}"/>
              </a:ext>
            </a:extLst>
          </p:cNvPr>
          <p:cNvSpPr/>
          <p:nvPr/>
        </p:nvSpPr>
        <p:spPr>
          <a:xfrm rot="4634664">
            <a:off x="5650686" y="5134354"/>
            <a:ext cx="1074425" cy="687761"/>
          </a:xfrm>
          <a:custGeom>
            <a:avLst/>
            <a:gdLst>
              <a:gd name="connsiteX0" fmla="*/ 680936 w 1974715"/>
              <a:gd name="connsiteY0" fmla="*/ 0 h 1060315"/>
              <a:gd name="connsiteX1" fmla="*/ 1420238 w 1974715"/>
              <a:gd name="connsiteY1" fmla="*/ 272375 h 1060315"/>
              <a:gd name="connsiteX2" fmla="*/ 1974715 w 1974715"/>
              <a:gd name="connsiteY2" fmla="*/ 719847 h 1060315"/>
              <a:gd name="connsiteX3" fmla="*/ 1566153 w 1974715"/>
              <a:gd name="connsiteY3" fmla="*/ 1031132 h 1060315"/>
              <a:gd name="connsiteX4" fmla="*/ 1478604 w 1974715"/>
              <a:gd name="connsiteY4" fmla="*/ 1040860 h 1060315"/>
              <a:gd name="connsiteX5" fmla="*/ 1449421 w 1974715"/>
              <a:gd name="connsiteY5" fmla="*/ 1050588 h 1060315"/>
              <a:gd name="connsiteX6" fmla="*/ 1400783 w 1974715"/>
              <a:gd name="connsiteY6" fmla="*/ 1060315 h 1060315"/>
              <a:gd name="connsiteX7" fmla="*/ 145915 w 1974715"/>
              <a:gd name="connsiteY7" fmla="*/ 1011677 h 1060315"/>
              <a:gd name="connsiteX8" fmla="*/ 0 w 1974715"/>
              <a:gd name="connsiteY8" fmla="*/ 1011677 h 1060315"/>
              <a:gd name="connsiteX9" fmla="*/ 680936 w 1974715"/>
              <a:gd name="connsiteY9" fmla="*/ 0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715" h="1060315">
                <a:moveTo>
                  <a:pt x="680936" y="0"/>
                </a:moveTo>
                <a:lnTo>
                  <a:pt x="1420238" y="272375"/>
                </a:lnTo>
                <a:lnTo>
                  <a:pt x="1974715" y="719847"/>
                </a:lnTo>
                <a:lnTo>
                  <a:pt x="1566153" y="1031132"/>
                </a:lnTo>
                <a:cubicBezTo>
                  <a:pt x="1536970" y="1034375"/>
                  <a:pt x="1507567" y="1036033"/>
                  <a:pt x="1478604" y="1040860"/>
                </a:cubicBezTo>
                <a:cubicBezTo>
                  <a:pt x="1468490" y="1042546"/>
                  <a:pt x="1459369" y="1048101"/>
                  <a:pt x="1449421" y="1050588"/>
                </a:cubicBezTo>
                <a:cubicBezTo>
                  <a:pt x="1433381" y="1054598"/>
                  <a:pt x="1400783" y="1060315"/>
                  <a:pt x="1400783" y="1060315"/>
                </a:cubicBezTo>
                <a:lnTo>
                  <a:pt x="145915" y="1011677"/>
                </a:lnTo>
                <a:lnTo>
                  <a:pt x="0" y="1011677"/>
                </a:lnTo>
                <a:lnTo>
                  <a:pt x="680936" y="0"/>
                </a:lnTo>
                <a:close/>
              </a:path>
            </a:pathLst>
          </a:cu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000EA6A-BB1F-438C-A88A-005FC58EF4F9}"/>
              </a:ext>
            </a:extLst>
          </p:cNvPr>
          <p:cNvCxnSpPr>
            <a:cxnSpLocks/>
            <a:endCxn id="84" idx="0"/>
          </p:cNvCxnSpPr>
          <p:nvPr/>
        </p:nvCxnSpPr>
        <p:spPr>
          <a:xfrm>
            <a:off x="2634536" y="3523488"/>
            <a:ext cx="2371599" cy="1822993"/>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EFECFE2-330D-47FE-9F5F-8178FA68A17D}"/>
              </a:ext>
            </a:extLst>
          </p:cNvPr>
          <p:cNvCxnSpPr>
            <a:cxnSpLocks/>
            <a:endCxn id="89" idx="8"/>
          </p:cNvCxnSpPr>
          <p:nvPr/>
        </p:nvCxnSpPr>
        <p:spPr>
          <a:xfrm>
            <a:off x="3005874" y="3429000"/>
            <a:ext cx="2758788" cy="159424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76795C-6131-4798-AE76-990B114E0B46}"/>
              </a:ext>
            </a:extLst>
          </p:cNvPr>
          <p:cNvCxnSpPr>
            <a:cxnSpLocks/>
          </p:cNvCxnSpPr>
          <p:nvPr/>
        </p:nvCxnSpPr>
        <p:spPr>
          <a:xfrm flipH="1">
            <a:off x="2913885" y="3429000"/>
            <a:ext cx="1560579" cy="1949677"/>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966EE40-52E2-42D5-9B54-5AA8DC9DD734}"/>
              </a:ext>
            </a:extLst>
          </p:cNvPr>
          <p:cNvCxnSpPr>
            <a:cxnSpLocks/>
            <a:endCxn id="84" idx="0"/>
          </p:cNvCxnSpPr>
          <p:nvPr/>
        </p:nvCxnSpPr>
        <p:spPr>
          <a:xfrm>
            <a:off x="4876800" y="3429000"/>
            <a:ext cx="129335" cy="191748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153064F-5A58-485B-9FAC-EA81351558CD}"/>
              </a:ext>
            </a:extLst>
          </p:cNvPr>
          <p:cNvCxnSpPr>
            <a:cxnSpLocks/>
          </p:cNvCxnSpPr>
          <p:nvPr/>
        </p:nvCxnSpPr>
        <p:spPr>
          <a:xfrm>
            <a:off x="5145024" y="3523488"/>
            <a:ext cx="1260973" cy="154734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4885531-6583-41D3-86D8-86B63398F46F}"/>
              </a:ext>
            </a:extLst>
          </p:cNvPr>
          <p:cNvSpPr/>
          <p:nvPr/>
        </p:nvSpPr>
        <p:spPr>
          <a:xfrm>
            <a:off x="7227918" y="5252936"/>
            <a:ext cx="877244" cy="82518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2415EFF9-D162-4F84-929E-C13A45F60758}"/>
              </a:ext>
            </a:extLst>
          </p:cNvPr>
          <p:cNvCxnSpPr>
            <a:cxnSpLocks/>
            <a:endCxn id="101" idx="0"/>
          </p:cNvCxnSpPr>
          <p:nvPr/>
        </p:nvCxnSpPr>
        <p:spPr>
          <a:xfrm>
            <a:off x="7327392" y="3523488"/>
            <a:ext cx="339148" cy="172944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B953005-838E-436D-BFCF-60FB51792E8E}"/>
              </a:ext>
            </a:extLst>
          </p:cNvPr>
          <p:cNvCxnSpPr>
            <a:cxnSpLocks/>
            <a:endCxn id="101" idx="0"/>
          </p:cNvCxnSpPr>
          <p:nvPr/>
        </p:nvCxnSpPr>
        <p:spPr>
          <a:xfrm>
            <a:off x="3316224" y="3334512"/>
            <a:ext cx="4350316" cy="191842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2" descr="Image result for web page icon">
            <a:extLst>
              <a:ext uri="{FF2B5EF4-FFF2-40B4-BE49-F238E27FC236}">
                <a16:creationId xmlns:a16="http://schemas.microsoft.com/office/drawing/2014/main" id="{EFC6DB9F-556E-44AC-AB68-70CE4AB8E4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2607" y="3191502"/>
            <a:ext cx="155003" cy="155003"/>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57" name="Picture 2" descr="Image result for web page icon">
            <a:extLst>
              <a:ext uri="{FF2B5EF4-FFF2-40B4-BE49-F238E27FC236}">
                <a16:creationId xmlns:a16="http://schemas.microsoft.com/office/drawing/2014/main" id="{FAEE8E44-A5FB-484D-8784-F6F61C91D5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0370" y="3355253"/>
            <a:ext cx="155003" cy="155003"/>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58" name="Picture 2" descr="Image result for web page icon">
            <a:extLst>
              <a:ext uri="{FF2B5EF4-FFF2-40B4-BE49-F238E27FC236}">
                <a16:creationId xmlns:a16="http://schemas.microsoft.com/office/drawing/2014/main" id="{609809EF-24FE-43CF-B36D-6F3644B994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0251" y="3334512"/>
            <a:ext cx="155003" cy="155003"/>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60" name="Picture 2" descr="Image result for web page icon">
            <a:extLst>
              <a:ext uri="{FF2B5EF4-FFF2-40B4-BE49-F238E27FC236}">
                <a16:creationId xmlns:a16="http://schemas.microsoft.com/office/drawing/2014/main" id="{14CF3E92-B778-4AD2-AFA9-06E7E2337D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0067" y="3354181"/>
            <a:ext cx="155003" cy="155003"/>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61" name="Picture 2" descr="Image result for web page icon">
            <a:extLst>
              <a:ext uri="{FF2B5EF4-FFF2-40B4-BE49-F238E27FC236}">
                <a16:creationId xmlns:a16="http://schemas.microsoft.com/office/drawing/2014/main" id="{D5EED182-B3B7-441C-B948-0281BE3DC1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846" y="3303909"/>
            <a:ext cx="155003" cy="155003"/>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65" name="Picture 2" descr="Image result for web page icon">
            <a:extLst>
              <a:ext uri="{FF2B5EF4-FFF2-40B4-BE49-F238E27FC236}">
                <a16:creationId xmlns:a16="http://schemas.microsoft.com/office/drawing/2014/main" id="{ECC6C18E-1D69-4F51-B78E-67680DB00B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5130" y="3197797"/>
            <a:ext cx="155003" cy="155003"/>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66" name="Picture 2" descr="Image result for web page icon">
            <a:extLst>
              <a:ext uri="{FF2B5EF4-FFF2-40B4-BE49-F238E27FC236}">
                <a16:creationId xmlns:a16="http://schemas.microsoft.com/office/drawing/2014/main" id="{70983457-1981-4172-A474-865D561DD1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8905" y="3276679"/>
            <a:ext cx="155003" cy="155003"/>
          </a:xfrm>
          <a:prstGeom prst="rect">
            <a:avLst/>
          </a:prstGeom>
          <a:noFill/>
          <a:effectLst>
            <a:glow rad="127000">
              <a:schemeClr val="accent1"/>
            </a:glow>
          </a:effectLst>
          <a:extLst>
            <a:ext uri="{909E8E84-426E-40DD-AFC4-6F175D3DCCD1}">
              <a14:hiddenFill xmlns:a14="http://schemas.microsoft.com/office/drawing/2010/main">
                <a:solidFill>
                  <a:srgbClr val="FFFFFF"/>
                </a:solidFill>
              </a14:hiddenFill>
            </a:ext>
          </a:extLst>
        </p:spPr>
      </p:pic>
      <p:pic>
        <p:nvPicPr>
          <p:cNvPr id="67" name="Picture 2" descr="Image result for web page icon">
            <a:extLst>
              <a:ext uri="{FF2B5EF4-FFF2-40B4-BE49-F238E27FC236}">
                <a16:creationId xmlns:a16="http://schemas.microsoft.com/office/drawing/2014/main" id="{5556F7D8-3FA6-4D73-ACB0-2D8DE80F02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7356" y="3303909"/>
            <a:ext cx="155003" cy="155003"/>
          </a:xfrm>
          <a:prstGeom prst="rect">
            <a:avLst/>
          </a:prstGeom>
          <a:noFill/>
          <a:effectLst>
            <a:glow rad="127000">
              <a:schemeClr val="accent1"/>
            </a:glow>
          </a:effectLst>
          <a:extLst>
            <a:ext uri="{909E8E84-426E-40DD-AFC4-6F175D3DCCD1}">
              <a14:hiddenFill xmlns:a14="http://schemas.microsoft.com/office/drawing/2010/main">
                <a:solidFill>
                  <a:srgbClr val="FFFFFF"/>
                </a:solidFill>
              </a14:hiddenFill>
            </a:ext>
          </a:extLst>
        </p:spPr>
      </p:pic>
      <p:pic>
        <p:nvPicPr>
          <p:cNvPr id="68" name="Picture 2" descr="Image result for web page icon">
            <a:extLst>
              <a:ext uri="{FF2B5EF4-FFF2-40B4-BE49-F238E27FC236}">
                <a16:creationId xmlns:a16="http://schemas.microsoft.com/office/drawing/2014/main" id="{B9F564E1-54E5-4B6E-8BB7-0EC740ABAB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5579" y="3382229"/>
            <a:ext cx="155003" cy="155003"/>
          </a:xfrm>
          <a:prstGeom prst="rect">
            <a:avLst/>
          </a:prstGeom>
          <a:noFill/>
          <a:effectLst>
            <a:glow rad="127000">
              <a:schemeClr val="accent1"/>
            </a:glow>
          </a:effectLst>
          <a:extLst>
            <a:ext uri="{909E8E84-426E-40DD-AFC4-6F175D3DCCD1}">
              <a14:hiddenFill xmlns:a14="http://schemas.microsoft.com/office/drawing/2010/main">
                <a:solidFill>
                  <a:srgbClr val="FFFFFF"/>
                </a:solidFill>
              </a14:hiddenFill>
            </a:ext>
          </a:extLst>
        </p:spPr>
      </p:pic>
      <p:pic>
        <p:nvPicPr>
          <p:cNvPr id="69" name="Picture 2" descr="Image result for web page icon">
            <a:extLst>
              <a:ext uri="{FF2B5EF4-FFF2-40B4-BE49-F238E27FC236}">
                <a16:creationId xmlns:a16="http://schemas.microsoft.com/office/drawing/2014/main" id="{B33A32C8-D305-479A-98DC-7166DF67B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7276" y="3469513"/>
            <a:ext cx="155003" cy="155003"/>
          </a:xfrm>
          <a:prstGeom prst="rect">
            <a:avLst/>
          </a:prstGeom>
          <a:noFill/>
          <a:effectLst>
            <a:glow rad="127000">
              <a:schemeClr val="accent2"/>
            </a:glow>
          </a:effectLst>
          <a:extLst>
            <a:ext uri="{909E8E84-426E-40DD-AFC4-6F175D3DCCD1}">
              <a14:hiddenFill xmlns:a14="http://schemas.microsoft.com/office/drawing/2010/main">
                <a:solidFill>
                  <a:srgbClr val="FFFFFF"/>
                </a:solidFill>
              </a14:hiddenFill>
            </a:ext>
          </a:extLst>
        </p:spPr>
      </p:pic>
      <p:pic>
        <p:nvPicPr>
          <p:cNvPr id="70" name="Picture 2" descr="Image result for web page icon">
            <a:extLst>
              <a:ext uri="{FF2B5EF4-FFF2-40B4-BE49-F238E27FC236}">
                <a16:creationId xmlns:a16="http://schemas.microsoft.com/office/drawing/2014/main" id="{04CF1BEE-7A64-42B5-AC20-DE9F7EE298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1908" y="3354180"/>
            <a:ext cx="155003" cy="155003"/>
          </a:xfrm>
          <a:prstGeom prst="rect">
            <a:avLst/>
          </a:prstGeom>
          <a:noFill/>
          <a:effectLst>
            <a:glow rad="127000">
              <a:schemeClr val="accent2"/>
            </a:glow>
          </a:effectLst>
          <a:extLst>
            <a:ext uri="{909E8E84-426E-40DD-AFC4-6F175D3DCCD1}">
              <a14:hiddenFill xmlns:a14="http://schemas.microsoft.com/office/drawing/2010/main">
                <a:solidFill>
                  <a:srgbClr val="FFFFFF"/>
                </a:solidFill>
              </a14:hiddenFill>
            </a:ext>
          </a:extLst>
        </p:spPr>
      </p:pic>
      <p:pic>
        <p:nvPicPr>
          <p:cNvPr id="71" name="Picture 2" descr="Image result for web page icon">
            <a:extLst>
              <a:ext uri="{FF2B5EF4-FFF2-40B4-BE49-F238E27FC236}">
                <a16:creationId xmlns:a16="http://schemas.microsoft.com/office/drawing/2014/main" id="{67B3CE78-CE11-46D7-A5F7-7C76659102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9093" y="3320810"/>
            <a:ext cx="155003" cy="155003"/>
          </a:xfrm>
          <a:prstGeom prst="rect">
            <a:avLst/>
          </a:prstGeom>
          <a:noFill/>
          <a:effectLst>
            <a:glow rad="127000">
              <a:schemeClr val="accent2"/>
            </a:glow>
          </a:effectLst>
          <a:extLst>
            <a:ext uri="{909E8E84-426E-40DD-AFC4-6F175D3DCCD1}">
              <a14:hiddenFill xmlns:a14="http://schemas.microsoft.com/office/drawing/2010/main">
                <a:solidFill>
                  <a:srgbClr val="FFFFFF"/>
                </a:solidFill>
              </a14:hiddenFill>
            </a:ext>
          </a:extLst>
        </p:spPr>
      </p:pic>
      <p:pic>
        <p:nvPicPr>
          <p:cNvPr id="73" name="Picture 2" descr="Image result for web page icon">
            <a:extLst>
              <a:ext uri="{FF2B5EF4-FFF2-40B4-BE49-F238E27FC236}">
                <a16:creationId xmlns:a16="http://schemas.microsoft.com/office/drawing/2014/main" id="{9BAF1056-8F9D-48B3-97D5-1CB12DA55D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83274" y="3346505"/>
            <a:ext cx="155003" cy="155003"/>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74" name="Picture 2" descr="Image result for web page icon">
            <a:extLst>
              <a:ext uri="{FF2B5EF4-FFF2-40B4-BE49-F238E27FC236}">
                <a16:creationId xmlns:a16="http://schemas.microsoft.com/office/drawing/2014/main" id="{B721C9CA-51C2-4004-9EFA-3986D250BE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89882" y="3334511"/>
            <a:ext cx="155003" cy="155003"/>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BB6D61CA-8F9B-B944-86E3-2EBB19735A81}"/>
              </a:ext>
            </a:extLst>
          </p:cNvPr>
          <p:cNvCxnSpPr>
            <a:cxnSpLocks/>
          </p:cNvCxnSpPr>
          <p:nvPr/>
        </p:nvCxnSpPr>
        <p:spPr>
          <a:xfrm>
            <a:off x="7818425" y="3443837"/>
            <a:ext cx="2397293" cy="187719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15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D10C893-1ECA-4D42-A028-D503994B3E5E}"/>
              </a:ext>
            </a:extLst>
          </p:cNvPr>
          <p:cNvSpPr/>
          <p:nvPr/>
        </p:nvSpPr>
        <p:spPr>
          <a:xfrm>
            <a:off x="9717430" y="1992593"/>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3F575-013E-4494-B6D1-91728193142A}"/>
              </a:ext>
            </a:extLst>
          </p:cNvPr>
          <p:cNvSpPr>
            <a:spLocks noGrp="1"/>
          </p:cNvSpPr>
          <p:nvPr>
            <p:ph type="title"/>
          </p:nvPr>
        </p:nvSpPr>
        <p:spPr>
          <a:xfrm>
            <a:off x="161828" y="-107167"/>
            <a:ext cx="12223209" cy="1325563"/>
          </a:xfrm>
        </p:spPr>
        <p:txBody>
          <a:bodyPr>
            <a:normAutofit fontScale="90000"/>
          </a:bodyPr>
          <a:lstStyle/>
          <a:p>
            <a:r>
              <a:rPr lang="en-US"/>
              <a:t>Requirement 5: A web crawler that harvests all landing page metadata and infers the linkages between them</a:t>
            </a:r>
            <a:endParaRPr lang="en-US" b="1">
              <a:solidFill>
                <a:schemeClr val="accent6">
                  <a:lumMod val="50000"/>
                </a:schemeClr>
              </a:solidFill>
            </a:endParaRPr>
          </a:p>
        </p:txBody>
      </p:sp>
      <p:pic>
        <p:nvPicPr>
          <p:cNvPr id="5" name="Graphic 4" descr="Cell Tower outline">
            <a:extLst>
              <a:ext uri="{FF2B5EF4-FFF2-40B4-BE49-F238E27FC236}">
                <a16:creationId xmlns:a16="http://schemas.microsoft.com/office/drawing/2014/main" id="{91AA29EF-D9CD-4516-A9C4-6DAE0B7C38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7728" y="3186531"/>
            <a:ext cx="599304" cy="599304"/>
          </a:xfrm>
          <a:prstGeom prst="rect">
            <a:avLst/>
          </a:prstGeom>
        </p:spPr>
      </p:pic>
      <p:sp>
        <p:nvSpPr>
          <p:cNvPr id="6" name="Freeform: Shape 5">
            <a:extLst>
              <a:ext uri="{FF2B5EF4-FFF2-40B4-BE49-F238E27FC236}">
                <a16:creationId xmlns:a16="http://schemas.microsoft.com/office/drawing/2014/main" id="{4208AF08-4E72-4317-BF20-334A2D234E4F}"/>
              </a:ext>
            </a:extLst>
          </p:cNvPr>
          <p:cNvSpPr/>
          <p:nvPr/>
        </p:nvSpPr>
        <p:spPr>
          <a:xfrm>
            <a:off x="2363821" y="3005847"/>
            <a:ext cx="6955277" cy="1867710"/>
          </a:xfrm>
          <a:custGeom>
            <a:avLst/>
            <a:gdLst>
              <a:gd name="connsiteX0" fmla="*/ 0 w 6955277"/>
              <a:gd name="connsiteY0" fmla="*/ 1867710 h 1867710"/>
              <a:gd name="connsiteX1" fmla="*/ 1167319 w 6955277"/>
              <a:gd name="connsiteY1" fmla="*/ 1478604 h 1867710"/>
              <a:gd name="connsiteX2" fmla="*/ 2461098 w 6955277"/>
              <a:gd name="connsiteY2" fmla="*/ 1731523 h 1867710"/>
              <a:gd name="connsiteX3" fmla="*/ 3326860 w 6955277"/>
              <a:gd name="connsiteY3" fmla="*/ 1391055 h 1867710"/>
              <a:gd name="connsiteX4" fmla="*/ 3842426 w 6955277"/>
              <a:gd name="connsiteY4" fmla="*/ 661481 h 1867710"/>
              <a:gd name="connsiteX5" fmla="*/ 5622588 w 6955277"/>
              <a:gd name="connsiteY5" fmla="*/ 515566 h 1867710"/>
              <a:gd name="connsiteX6" fmla="*/ 6488349 w 6955277"/>
              <a:gd name="connsiteY6" fmla="*/ 680936 h 1867710"/>
              <a:gd name="connsiteX7" fmla="*/ 6955277 w 6955277"/>
              <a:gd name="connsiteY7" fmla="*/ 0 h 1867710"/>
              <a:gd name="connsiteX8" fmla="*/ 6955277 w 6955277"/>
              <a:gd name="connsiteY8" fmla="*/ 0 h 186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5277" h="1867710">
                <a:moveTo>
                  <a:pt x="0" y="1867710"/>
                </a:moveTo>
                <a:cubicBezTo>
                  <a:pt x="378568" y="1684506"/>
                  <a:pt x="757136" y="1501302"/>
                  <a:pt x="1167319" y="1478604"/>
                </a:cubicBezTo>
                <a:cubicBezTo>
                  <a:pt x="1577502" y="1455906"/>
                  <a:pt x="2101175" y="1746114"/>
                  <a:pt x="2461098" y="1731523"/>
                </a:cubicBezTo>
                <a:cubicBezTo>
                  <a:pt x="2821021" y="1716932"/>
                  <a:pt x="3096639" y="1569395"/>
                  <a:pt x="3326860" y="1391055"/>
                </a:cubicBezTo>
                <a:cubicBezTo>
                  <a:pt x="3557081" y="1212715"/>
                  <a:pt x="3459805" y="807396"/>
                  <a:pt x="3842426" y="661481"/>
                </a:cubicBezTo>
                <a:cubicBezTo>
                  <a:pt x="4225047" y="515566"/>
                  <a:pt x="5181601" y="512324"/>
                  <a:pt x="5622588" y="515566"/>
                </a:cubicBezTo>
                <a:cubicBezTo>
                  <a:pt x="6063575" y="518808"/>
                  <a:pt x="6266234" y="766864"/>
                  <a:pt x="6488349" y="680936"/>
                </a:cubicBezTo>
                <a:cubicBezTo>
                  <a:pt x="6710464" y="595008"/>
                  <a:pt x="6955277" y="0"/>
                  <a:pt x="6955277" y="0"/>
                </a:cubicBezTo>
                <a:lnTo>
                  <a:pt x="6955277" y="0"/>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10;&#10;Description automatically generated with low confidence">
            <a:extLst>
              <a:ext uri="{FF2B5EF4-FFF2-40B4-BE49-F238E27FC236}">
                <a16:creationId xmlns:a16="http://schemas.microsoft.com/office/drawing/2014/main" id="{279C5FBD-4AE2-4D95-AC15-347D51E48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602666" y="1558882"/>
            <a:ext cx="1776750" cy="2132595"/>
          </a:xfrm>
          <a:prstGeom prst="rect">
            <a:avLst/>
          </a:prstGeom>
        </p:spPr>
      </p:pic>
      <p:pic>
        <p:nvPicPr>
          <p:cNvPr id="12" name="Picture 11" descr="Icon&#10;&#10;Description automatically generated">
            <a:extLst>
              <a:ext uri="{FF2B5EF4-FFF2-40B4-BE49-F238E27FC236}">
                <a16:creationId xmlns:a16="http://schemas.microsoft.com/office/drawing/2014/main" id="{C437D7C1-8B65-4DD6-8667-CC0C7F97F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7050" y="4816779"/>
            <a:ext cx="353301" cy="353301"/>
          </a:xfrm>
          <a:prstGeom prst="rect">
            <a:avLst/>
          </a:prstGeom>
        </p:spPr>
      </p:pic>
      <p:cxnSp>
        <p:nvCxnSpPr>
          <p:cNvPr id="18" name="Straight Connector 17">
            <a:extLst>
              <a:ext uri="{FF2B5EF4-FFF2-40B4-BE49-F238E27FC236}">
                <a16:creationId xmlns:a16="http://schemas.microsoft.com/office/drawing/2014/main" id="{78CF1FA7-E4B8-4EB9-B2B5-8867D78C60DE}"/>
              </a:ext>
            </a:extLst>
          </p:cNvPr>
          <p:cNvCxnSpPr>
            <a:stCxn id="6" idx="1"/>
          </p:cNvCxnSpPr>
          <p:nvPr/>
        </p:nvCxnSpPr>
        <p:spPr>
          <a:xfrm flipH="1" flipV="1">
            <a:off x="2512541" y="3212757"/>
            <a:ext cx="1018599" cy="1271694"/>
          </a:xfrm>
          <a:prstGeom prst="line">
            <a:avLst/>
          </a:prstGeom>
          <a:ln w="28575">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pic>
        <p:nvPicPr>
          <p:cNvPr id="19" name="Graphic 18" descr="Cell Tower outline">
            <a:extLst>
              <a:ext uri="{FF2B5EF4-FFF2-40B4-BE49-F238E27FC236}">
                <a16:creationId xmlns:a16="http://schemas.microsoft.com/office/drawing/2014/main" id="{C49907D7-7C2A-4C19-8901-28BE640E0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5738" y="2588355"/>
            <a:ext cx="812830" cy="812830"/>
          </a:xfrm>
          <a:prstGeom prst="rect">
            <a:avLst/>
          </a:prstGeom>
        </p:spPr>
      </p:pic>
      <p:pic>
        <p:nvPicPr>
          <p:cNvPr id="1026" name="Picture 2" descr="Headquarters U.S. Army Corps of Engineers">
            <a:extLst>
              <a:ext uri="{FF2B5EF4-FFF2-40B4-BE49-F238E27FC236}">
                <a16:creationId xmlns:a16="http://schemas.microsoft.com/office/drawing/2014/main" id="{C69A0511-FB4E-4688-A4AB-0488FCD319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5179" y="1823768"/>
            <a:ext cx="671185" cy="5118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06FC7C38-A1E1-404F-8165-93DC51925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7275" y="2709324"/>
            <a:ext cx="983979" cy="362842"/>
          </a:xfrm>
          <a:prstGeom prst="rect">
            <a:avLst/>
          </a:prstGeom>
        </p:spPr>
      </p:pic>
      <p:pic>
        <p:nvPicPr>
          <p:cNvPr id="1028" name="Picture 4" descr="New Mexico Bureau of Geology &amp; Mineral Resources">
            <a:extLst>
              <a:ext uri="{FF2B5EF4-FFF2-40B4-BE49-F238E27FC236}">
                <a16:creationId xmlns:a16="http://schemas.microsoft.com/office/drawing/2014/main" id="{A35FABFF-67A3-426D-A58F-EC301F38DE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4706" y="3928224"/>
            <a:ext cx="1631289" cy="8549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graphical user interface&#10;&#10;Description automatically generated">
            <a:extLst>
              <a:ext uri="{FF2B5EF4-FFF2-40B4-BE49-F238E27FC236}">
                <a16:creationId xmlns:a16="http://schemas.microsoft.com/office/drawing/2014/main" id="{7E9951E0-462D-4208-8D94-0981B0FB1C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05015" y="2051518"/>
            <a:ext cx="758806" cy="557722"/>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96AF14AB-20BB-45E8-94AF-95CDD738A0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24340" y="1494532"/>
            <a:ext cx="1120891" cy="392312"/>
          </a:xfrm>
          <a:prstGeom prst="rect">
            <a:avLst/>
          </a:prstGeom>
        </p:spPr>
      </p:pic>
      <p:pic>
        <p:nvPicPr>
          <p:cNvPr id="1030" name="Picture 6" descr="Water Sample Icon HD Stock Images | Shutterstock">
            <a:extLst>
              <a:ext uri="{FF2B5EF4-FFF2-40B4-BE49-F238E27FC236}">
                <a16:creationId xmlns:a16="http://schemas.microsoft.com/office/drawing/2014/main" id="{06AA1BBF-7525-42E2-9015-E9F3ED96BB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24340" y="1994784"/>
            <a:ext cx="431042" cy="4641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Shape&#10;&#10;Description automatically generated with low confidence">
            <a:extLst>
              <a:ext uri="{FF2B5EF4-FFF2-40B4-BE49-F238E27FC236}">
                <a16:creationId xmlns:a16="http://schemas.microsoft.com/office/drawing/2014/main" id="{B9A46D71-CBBC-4803-AAAA-BF29D1836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1030" y="4407953"/>
            <a:ext cx="1474573" cy="1524255"/>
          </a:xfrm>
          <a:prstGeom prst="rect">
            <a:avLst/>
          </a:prstGeom>
        </p:spPr>
      </p:pic>
      <p:sp>
        <p:nvSpPr>
          <p:cNvPr id="26" name="Oval 25">
            <a:extLst>
              <a:ext uri="{FF2B5EF4-FFF2-40B4-BE49-F238E27FC236}">
                <a16:creationId xmlns:a16="http://schemas.microsoft.com/office/drawing/2014/main" id="{60D2DE65-2BE8-4BF8-8121-D2C1BF52879A}"/>
              </a:ext>
            </a:extLst>
          </p:cNvPr>
          <p:cNvSpPr/>
          <p:nvPr/>
        </p:nvSpPr>
        <p:spPr>
          <a:xfrm>
            <a:off x="65464" y="5192235"/>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text&#10;&#10;Description automatically generated">
            <a:extLst>
              <a:ext uri="{FF2B5EF4-FFF2-40B4-BE49-F238E27FC236}">
                <a16:creationId xmlns:a16="http://schemas.microsoft.com/office/drawing/2014/main" id="{9401E262-5C35-4B54-8D5B-5C6EA0CC89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0412" y="4357250"/>
            <a:ext cx="812830" cy="812830"/>
          </a:xfrm>
          <a:prstGeom prst="rect">
            <a:avLst/>
          </a:prstGeom>
        </p:spPr>
      </p:pic>
      <p:pic>
        <p:nvPicPr>
          <p:cNvPr id="29" name="Picture 6" descr="Water Sample Icon HD Stock Images | Shutterstock">
            <a:extLst>
              <a:ext uri="{FF2B5EF4-FFF2-40B4-BE49-F238E27FC236}">
                <a16:creationId xmlns:a16="http://schemas.microsoft.com/office/drawing/2014/main" id="{B048EC76-F99D-4F8E-8012-00ACB99EDD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9972" y="5234663"/>
            <a:ext cx="431042" cy="464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web page icon">
            <a:extLst>
              <a:ext uri="{FF2B5EF4-FFF2-40B4-BE49-F238E27FC236}">
                <a16:creationId xmlns:a16="http://schemas.microsoft.com/office/drawing/2014/main" id="{95372002-48C9-41E4-8F29-6FD96DE3373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3584" y="2119853"/>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1" name="Picture 2" descr="Image result for web page icon">
            <a:extLst>
              <a:ext uri="{FF2B5EF4-FFF2-40B4-BE49-F238E27FC236}">
                <a16:creationId xmlns:a16="http://schemas.microsoft.com/office/drawing/2014/main" id="{AD6B1F56-A0FD-434D-8114-2113CBC4E3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86315" y="3160502"/>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2" name="Picture 2" descr="Image result for web page icon">
            <a:extLst>
              <a:ext uri="{FF2B5EF4-FFF2-40B4-BE49-F238E27FC236}">
                <a16:creationId xmlns:a16="http://schemas.microsoft.com/office/drawing/2014/main" id="{E39D0E53-CAD3-418A-BA1E-DD6E929C8A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99513" y="2871460"/>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4" name="Picture 2" descr="Image result for web page icon">
            <a:extLst>
              <a:ext uri="{FF2B5EF4-FFF2-40B4-BE49-F238E27FC236}">
                <a16:creationId xmlns:a16="http://schemas.microsoft.com/office/drawing/2014/main" id="{CB6F73AC-6A44-4200-BC3A-29516E05615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8515" y="4829396"/>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7" name="Picture 2" descr="Image result for web page icon">
            <a:extLst>
              <a:ext uri="{FF2B5EF4-FFF2-40B4-BE49-F238E27FC236}">
                <a16:creationId xmlns:a16="http://schemas.microsoft.com/office/drawing/2014/main" id="{E5DE84A7-C2D6-4255-95AC-DEBF2A241F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62421" y="1447920"/>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8" name="Picture 2" descr="Image result for web page icon">
            <a:extLst>
              <a:ext uri="{FF2B5EF4-FFF2-40B4-BE49-F238E27FC236}">
                <a16:creationId xmlns:a16="http://schemas.microsoft.com/office/drawing/2014/main" id="{B82931CC-B9CD-4F22-897F-EFDF1047BA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069" y="4704653"/>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30" name="Picture 2" descr="Image result for web page icon">
            <a:extLst>
              <a:ext uri="{FF2B5EF4-FFF2-40B4-BE49-F238E27FC236}">
                <a16:creationId xmlns:a16="http://schemas.microsoft.com/office/drawing/2014/main" id="{70C68A52-BF43-4257-924C-2186BFAF69C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98468" y="5787889"/>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1" name="Picture 2" descr="Image result for web page icon">
            <a:extLst>
              <a:ext uri="{FF2B5EF4-FFF2-40B4-BE49-F238E27FC236}">
                <a16:creationId xmlns:a16="http://schemas.microsoft.com/office/drawing/2014/main" id="{F1298F53-61A9-4463-B725-3887981CF9A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0681" y="3555680"/>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2" name="Picture 2" descr="Image result for web page icon">
            <a:extLst>
              <a:ext uri="{FF2B5EF4-FFF2-40B4-BE49-F238E27FC236}">
                <a16:creationId xmlns:a16="http://schemas.microsoft.com/office/drawing/2014/main" id="{FAA35EBF-EBAB-438F-A733-BF4BB18F90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6808" y="4287766"/>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3" name="Picture 2" descr="Image result for web page icon">
            <a:extLst>
              <a:ext uri="{FF2B5EF4-FFF2-40B4-BE49-F238E27FC236}">
                <a16:creationId xmlns:a16="http://schemas.microsoft.com/office/drawing/2014/main" id="{310CF29F-8949-4ADE-A9FE-84E2BD3FE7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53786" y="2509691"/>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11" name="Picture 10" descr="Diagram&#10;&#10;Description automatically generated">
            <a:extLst>
              <a:ext uri="{FF2B5EF4-FFF2-40B4-BE49-F238E27FC236}">
                <a16:creationId xmlns:a16="http://schemas.microsoft.com/office/drawing/2014/main" id="{3A29571F-56F7-4107-BA65-800F87DF5AD6}"/>
              </a:ext>
            </a:extLst>
          </p:cNvPr>
          <p:cNvPicPr>
            <a:picLocks noChangeAspect="1"/>
          </p:cNvPicPr>
          <p:nvPr/>
        </p:nvPicPr>
        <p:blipFill>
          <a:blip r:embed="rId17">
            <a:alphaModFix amt="72000"/>
            <a:extLst>
              <a:ext uri="{28A0092B-C50C-407E-A947-70E740481C1C}">
                <a14:useLocalDpi xmlns:a14="http://schemas.microsoft.com/office/drawing/2010/main" val="0"/>
              </a:ext>
            </a:extLst>
          </a:blip>
          <a:stretch>
            <a:fillRect/>
          </a:stretch>
        </p:blipFill>
        <p:spPr>
          <a:xfrm>
            <a:off x="227883" y="1617834"/>
            <a:ext cx="12192000" cy="4135446"/>
          </a:xfrm>
          <a:prstGeom prst="rect">
            <a:avLst/>
          </a:prstGeom>
          <a:effectLst>
            <a:glow rad="127000">
              <a:schemeClr val="accent1">
                <a:alpha val="3000"/>
              </a:schemeClr>
            </a:glow>
          </a:effectLst>
        </p:spPr>
      </p:pic>
    </p:spTree>
    <p:extLst>
      <p:ext uri="{BB962C8B-B14F-4D97-AF65-F5344CB8AC3E}">
        <p14:creationId xmlns:p14="http://schemas.microsoft.com/office/powerpoint/2010/main" val="161451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2862322"/>
          </a:xfrm>
          <a:prstGeom prst="rect">
            <a:avLst/>
          </a:prstGeom>
          <a:noFill/>
        </p:spPr>
        <p:txBody>
          <a:bodyPr wrap="square" rtlCol="0">
            <a:spAutoFit/>
          </a:bodyPr>
          <a:lstStyle/>
          <a:p>
            <a:r>
              <a:rPr lang="en-US" dirty="0"/>
              <a:t>Triplestore (GraphDB)</a:t>
            </a:r>
          </a:p>
          <a:p>
            <a:endParaRPr lang="en-US" dirty="0"/>
          </a:p>
          <a:p>
            <a:pPr marL="285750" indent="-285750">
              <a:buFontTx/>
              <a:buChar char="-"/>
            </a:pPr>
            <a:r>
              <a:rPr lang="en-US" dirty="0"/>
              <a:t>GeoSPARQL – based geospatial inferencing</a:t>
            </a:r>
          </a:p>
          <a:p>
            <a:pPr marL="285750" indent="-285750">
              <a:buFontTx/>
              <a:buChar char="-"/>
            </a:pPr>
            <a:r>
              <a:rPr lang="en-US" dirty="0"/>
              <a:t>SPARQL – based semantic and hydrologic (upstream/downstream) inferencing</a:t>
            </a:r>
          </a:p>
          <a:p>
            <a:endParaRPr lang="en-US" dirty="0"/>
          </a:p>
          <a:p>
            <a:endParaRPr lang="en-US" dirty="0"/>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149269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Tree>
    <p:extLst>
      <p:ext uri="{BB962C8B-B14F-4D97-AF65-F5344CB8AC3E}">
        <p14:creationId xmlns:p14="http://schemas.microsoft.com/office/powerpoint/2010/main" val="3448415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6" y="1616242"/>
            <a:ext cx="502920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1B1B1B"/>
                </a:solidFill>
                <a:latin typeface="Source Sans Pro Web"/>
                <a:cs typeface="Calibri" panose="020F0502020204030204"/>
                <a:hlinkClick r:id="rId4"/>
              </a:rPr>
              <a:t>https://github.com/internetofwater/nldi-services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spTree>
    <p:extLst>
      <p:ext uri="{BB962C8B-B14F-4D97-AF65-F5344CB8AC3E}">
        <p14:creationId xmlns:p14="http://schemas.microsoft.com/office/powerpoint/2010/main" val="196451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lstStyle/>
          <a:p>
            <a:pPr marL="514350" indent="-514350">
              <a:buFont typeface="+mj-lt"/>
              <a:buAutoNum type="arabicPeriod"/>
            </a:pPr>
            <a:r>
              <a:rPr lang="en-US" dirty="0"/>
              <a:t>Hydro-address your location data (see Mike Tinker’s presentation)</a:t>
            </a:r>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AFE1-3A4A-DE9B-BAD8-900E2EFC38D9}"/>
              </a:ext>
            </a:extLst>
          </p:cNvPr>
          <p:cNvSpPr>
            <a:spLocks noGrp="1"/>
          </p:cNvSpPr>
          <p:nvPr>
            <p:ph type="title"/>
          </p:nvPr>
        </p:nvSpPr>
        <p:spPr/>
        <p:txBody>
          <a:bodyPr/>
          <a:lstStyle/>
          <a:p>
            <a:r>
              <a:rPr lang="en-US">
                <a:cs typeface="Calibri Light"/>
              </a:rPr>
              <a:t>Motivation Demo</a:t>
            </a:r>
            <a:endParaRPr lang="en-US"/>
          </a:p>
        </p:txBody>
      </p:sp>
      <p:sp>
        <p:nvSpPr>
          <p:cNvPr id="3" name="Content Placeholder 2">
            <a:extLst>
              <a:ext uri="{FF2B5EF4-FFF2-40B4-BE49-F238E27FC236}">
                <a16:creationId xmlns:a16="http://schemas.microsoft.com/office/drawing/2014/main" id="{BCC37E76-20DE-6D47-B17A-553C8D25D4DC}"/>
              </a:ext>
            </a:extLst>
          </p:cNvPr>
          <p:cNvSpPr>
            <a:spLocks noGrp="1"/>
          </p:cNvSpPr>
          <p:nvPr>
            <p:ph idx="1"/>
          </p:nvPr>
        </p:nvSpPr>
        <p:spPr>
          <a:xfrm>
            <a:off x="2169289" y="2259676"/>
            <a:ext cx="12483296" cy="4351338"/>
          </a:xfrm>
        </p:spPr>
        <p:txBody>
          <a:bodyPr vert="horz" lIns="91440" tIns="45720" rIns="91440" bIns="45720" rtlCol="0" anchor="t">
            <a:normAutofit/>
          </a:bodyPr>
          <a:lstStyle/>
          <a:p>
            <a:pPr marL="0" indent="0">
              <a:buNone/>
            </a:pPr>
            <a:r>
              <a:rPr lang="en-US" dirty="0">
                <a:cs typeface="Calibri" panose="020F0502020204030204"/>
                <a:hlinkClick r:id="rId2"/>
              </a:rPr>
              <a:t>https://river-runner.geoconnex.us</a:t>
            </a:r>
          </a:p>
          <a:p>
            <a:pPr marL="0" indent="0">
              <a:buNone/>
            </a:pPr>
            <a:endParaRPr lang="en-US" dirty="0">
              <a:cs typeface="Calibri" panose="020F0502020204030204"/>
            </a:endParaRPr>
          </a:p>
          <a:p>
            <a:pPr marL="0" indent="0">
              <a:buNone/>
            </a:pPr>
            <a:r>
              <a:rPr lang="en-US" dirty="0">
                <a:ea typeface="+mn-lt"/>
                <a:cs typeface="+mn-lt"/>
                <a:hlinkClick r:id="rId3"/>
              </a:rPr>
              <a:t>https://river-runner.geoconnex.us/?lng=-117.04561345492715&amp;lat=46.428272368719746</a:t>
            </a:r>
            <a:r>
              <a:rPr lang="en-US" dirty="0">
                <a:ea typeface="+mn-lt"/>
                <a:cs typeface="+mn-lt"/>
              </a:rPr>
              <a:t> </a:t>
            </a:r>
            <a:endParaRPr lang="en-US" dirty="0"/>
          </a:p>
        </p:txBody>
      </p:sp>
    </p:spTree>
    <p:extLst>
      <p:ext uri="{BB962C8B-B14F-4D97-AF65-F5344CB8AC3E}">
        <p14:creationId xmlns:p14="http://schemas.microsoft.com/office/powerpoint/2010/main" val="2843483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a:t>2.</a:t>
            </a:r>
            <a:r>
              <a:rPr lang="en-US">
                <a:solidFill>
                  <a:schemeClr val="accent1">
                    <a:lumMod val="75000"/>
                  </a:schemeClr>
                </a:solidFill>
              </a:rPr>
              <a:t> Publish feature-level landing content with embedded JSON-LD and persistent identifiers</a:t>
            </a:r>
            <a:br>
              <a:rPr lang="en-US">
                <a:solidFill>
                  <a:schemeClr val="accent1">
                    <a:lumMod val="75000"/>
                  </a:schemeClr>
                </a:solidFill>
              </a:rPr>
            </a:br>
            <a:r>
              <a:rPr lang="en-US"/>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2"/>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3"/>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a:t>2.</a:t>
            </a:r>
            <a:r>
              <a:rPr lang="en-US">
                <a:solidFill>
                  <a:schemeClr val="accent1">
                    <a:lumMod val="75000"/>
                  </a:schemeClr>
                </a:solidFill>
              </a:rPr>
              <a:t> Publish feature-level landing content with embedded JSON-LD and persistent identifiers</a:t>
            </a:r>
            <a:endParaRPr lang="en-US"/>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p:txBody>
          <a:bodyPr>
            <a:normAutofit fontScale="92500" lnSpcReduction="10000"/>
          </a:bodyPr>
          <a:lstStyle/>
          <a:p>
            <a:pPr marL="0" indent="0">
              <a:buNone/>
            </a:pPr>
            <a:r>
              <a:rPr lang="en-US"/>
              <a:t>3. Publish your data so that each spatial feature has a website with:</a:t>
            </a:r>
          </a:p>
          <a:p>
            <a:pPr marL="0" indent="0">
              <a:buNone/>
            </a:pPr>
            <a:r>
              <a:rPr lang="en-US"/>
              <a:t>	a. It’s own URL</a:t>
            </a:r>
          </a:p>
          <a:p>
            <a:pPr marL="0" indent="0">
              <a:buNone/>
            </a:pPr>
            <a:r>
              <a:rPr lang="en-US"/>
              <a:t>	b. A human-readable HTML version</a:t>
            </a:r>
          </a:p>
          <a:p>
            <a:pPr marL="0" indent="0">
              <a:buNone/>
            </a:pPr>
            <a:r>
              <a:rPr lang="en-US"/>
              <a:t>	c. Machine-readable metadata formatted as JSON-LD</a:t>
            </a:r>
          </a:p>
          <a:p>
            <a:pPr marL="0" indent="0">
              <a:buNone/>
            </a:pPr>
            <a:endParaRPr lang="en-US"/>
          </a:p>
          <a:p>
            <a:pPr marL="0" indent="0">
              <a:buNone/>
            </a:pPr>
            <a:r>
              <a:rPr lang="en-US"/>
              <a:t>Why?</a:t>
            </a:r>
          </a:p>
          <a:p>
            <a:pPr marL="0" indent="0">
              <a:buNone/>
            </a:pPr>
            <a:r>
              <a:rPr lang="en-US"/>
              <a:t>	Search engines can index and organize individual features!</a:t>
            </a:r>
          </a:p>
          <a:p>
            <a:pPr marL="0" indent="0">
              <a:buNone/>
            </a:pPr>
            <a:endParaRPr lang="en-US"/>
          </a:p>
          <a:p>
            <a:pPr marL="0" indent="0">
              <a:buNone/>
            </a:pPr>
            <a:r>
              <a:rPr lang="en-US"/>
              <a:t>“I want all water quality sample points from all organizations within this random polygon across two counties, but not any others”</a:t>
            </a:r>
          </a:p>
          <a:p>
            <a:pPr marL="0" indent="0">
              <a:buNone/>
            </a:pPr>
            <a:endParaRPr lang="en-US"/>
          </a:p>
        </p:txBody>
      </p:sp>
    </p:spTree>
    <p:extLst>
      <p:ext uri="{BB962C8B-B14F-4D97-AF65-F5344CB8AC3E}">
        <p14:creationId xmlns:p14="http://schemas.microsoft.com/office/powerpoint/2010/main" val="526159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a:t>2.</a:t>
            </a:r>
            <a:r>
              <a:rPr lang="en-US">
                <a:solidFill>
                  <a:schemeClr val="accent1">
                    <a:lumMod val="75000"/>
                  </a:schemeClr>
                </a:solidFill>
              </a:rPr>
              <a:t> Publish feature-level landing content with embedded JSON-LD and persistent identifiers</a:t>
            </a:r>
            <a:endParaRPr lang="en-US"/>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a:bodyPr>
          <a:lstStyle/>
          <a:p>
            <a:pPr marL="0" indent="0">
              <a:buNone/>
            </a:pPr>
            <a:r>
              <a:rPr lang="en-US"/>
              <a:t>3. Publish your data so that each spatial feature has a website with:</a:t>
            </a:r>
          </a:p>
          <a:p>
            <a:pPr marL="0" indent="0">
              <a:buNone/>
            </a:pPr>
            <a:r>
              <a:rPr lang="en-US"/>
              <a:t>	a. It’s own URL</a:t>
            </a:r>
          </a:p>
          <a:p>
            <a:pPr marL="0" indent="0">
              <a:buNone/>
            </a:pPr>
            <a:r>
              <a:rPr lang="en-US"/>
              <a:t>	b. A human-readable HTML version</a:t>
            </a:r>
          </a:p>
          <a:p>
            <a:pPr marL="0" indent="0">
              <a:buNone/>
            </a:pPr>
            <a:r>
              <a:rPr lang="en-US"/>
              <a:t>	c. metadata formatted as JSON-LD</a:t>
            </a:r>
          </a:p>
          <a:p>
            <a:pPr marL="0" indent="0">
              <a:buNone/>
            </a:pPr>
            <a:r>
              <a:rPr lang="en-US"/>
              <a:t>		</a:t>
            </a:r>
            <a:r>
              <a:rPr lang="en-US" b="1"/>
              <a:t>standardized vocabularies </a:t>
            </a:r>
            <a:r>
              <a:rPr lang="en-US"/>
              <a:t>for interoperability with other data</a:t>
            </a:r>
          </a:p>
          <a:p>
            <a:pPr marL="0" indent="0">
              <a:buNone/>
            </a:pPr>
            <a:r>
              <a:rPr lang="en-US"/>
              <a:t>		</a:t>
            </a:r>
            <a:r>
              <a:rPr lang="en-US" b="1"/>
              <a:t>links</a:t>
            </a:r>
            <a:r>
              <a:rPr lang="en-US"/>
              <a:t> to common features (like NHD, states/counties/census tracts, etc.)</a:t>
            </a:r>
          </a:p>
          <a:p>
            <a:pPr marL="0" indent="0">
              <a:buNone/>
            </a:pPr>
            <a:endParaRPr lang="en-US"/>
          </a:p>
          <a:p>
            <a:pPr marL="0" indent="0">
              <a:buNone/>
            </a:pPr>
            <a:r>
              <a:rPr lang="en-US"/>
              <a:t>Example: </a:t>
            </a:r>
          </a:p>
          <a:p>
            <a:pPr marL="0" indent="0">
              <a:buNone/>
            </a:pPr>
            <a:r>
              <a:rPr lang="en-US" sz="2400">
                <a:hlinkClick r:id="rId2"/>
              </a:rPr>
              <a:t>https://geoconnex-demo-pages.internetofwater.dev/collections/demo-gpkg/items/ME00227</a:t>
            </a:r>
            <a:r>
              <a:rPr lang="en-US" sz="2400"/>
              <a:t> </a:t>
            </a:r>
          </a:p>
          <a:p>
            <a:pPr marL="0" indent="0">
              <a:buNone/>
            </a:pPr>
            <a:endParaRPr lang="en-US"/>
          </a:p>
        </p:txBody>
      </p:sp>
    </p:spTree>
    <p:extLst>
      <p:ext uri="{BB962C8B-B14F-4D97-AF65-F5344CB8AC3E}">
        <p14:creationId xmlns:p14="http://schemas.microsoft.com/office/powerpoint/2010/main" val="371342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2"/>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75AF54-C65E-024D-BAA2-052B8773C8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2"/>
          <a:stretch>
            <a:fillRect/>
          </a:stretch>
        </p:blipFill>
        <p:spPr>
          <a:xfrm>
            <a:off x="0" y="471502"/>
            <a:ext cx="12192000" cy="5914995"/>
          </a:xfrm>
          <a:prstGeom prst="rect">
            <a:avLst/>
          </a:prstGeom>
        </p:spPr>
      </p:pic>
    </p:spTree>
    <p:extLst>
      <p:ext uri="{BB962C8B-B14F-4D97-AF65-F5344CB8AC3E}">
        <p14:creationId xmlns:p14="http://schemas.microsoft.com/office/powerpoint/2010/main" val="3596474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2"/>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3"/>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A585-E09F-4243-863B-FB0D94F86B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95CC6A-8C49-194F-BF56-2D504364CC3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C15B7E-FC8D-E04F-8C60-A95C28DC0DBA}"/>
              </a:ext>
            </a:extLst>
          </p:cNvPr>
          <p:cNvPicPr>
            <a:picLocks noChangeAspect="1"/>
          </p:cNvPicPr>
          <p:nvPr/>
        </p:nvPicPr>
        <p:blipFill>
          <a:blip r:embed="rId2"/>
          <a:stretch>
            <a:fillRect/>
          </a:stretch>
        </p:blipFill>
        <p:spPr>
          <a:xfrm>
            <a:off x="513907" y="0"/>
            <a:ext cx="11164186" cy="6858000"/>
          </a:xfrm>
          <a:prstGeom prst="rect">
            <a:avLst/>
          </a:prstGeom>
        </p:spPr>
      </p:pic>
    </p:spTree>
    <p:extLst>
      <p:ext uri="{BB962C8B-B14F-4D97-AF65-F5344CB8AC3E}">
        <p14:creationId xmlns:p14="http://schemas.microsoft.com/office/powerpoint/2010/main" val="1257317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2"/>
              </a:rPr>
              <a:t>https://docs.geoconnex.us/participating.html#templates</a:t>
            </a:r>
            <a:endParaRPr lang="en-US" dirty="0"/>
          </a:p>
          <a:p>
            <a:endParaRPr lang="en-US" dirty="0"/>
          </a:p>
          <a:p>
            <a:pPr lvl="1"/>
            <a:r>
              <a:rPr lang="en-US" dirty="0">
                <a:hlinkClick r:id="rId3">
                  <a:extLst>
                    <a:ext uri="{A12FA001-AC4F-418D-AE19-62706E023703}">
                      <ahyp:hlinkClr xmlns:ahyp="http://schemas.microsoft.com/office/drawing/2018/hyperlinkcolor" val="tx"/>
                    </a:ext>
                  </a:extLst>
                </a:hlinkClick>
              </a:rPr>
              <a:t>”@</a:t>
            </a:r>
            <a:r>
              <a:rPr lang="en-US" dirty="0"/>
              <a:t>id</a:t>
            </a:r>
            <a:r>
              <a:rPr lang="en-US" dirty="0">
                <a:hlinkClick r:id="rId3">
                  <a:extLst>
                    <a:ext uri="{A12FA001-AC4F-418D-AE19-62706E023703}">
                      <ahyp:hlinkClr xmlns:ahyp="http://schemas.microsoft.com/office/drawing/2018/hyperlinkcolor" val="tx"/>
                    </a:ext>
                  </a:extLst>
                </a:hlinkClick>
              </a:rPr>
              <a:t>” : “https://geoconnex.us/iow/demo/TX14456”</a:t>
            </a:r>
          </a:p>
          <a:p>
            <a:pPr lvl="1"/>
            <a:r>
              <a:rPr lang="en-US" dirty="0">
                <a:solidFill>
                  <a:srgbClr val="0563C1"/>
                </a:solidFill>
                <a:hlinkClick r:id="rId3">
                  <a:extLst>
                    <a:ext uri="{A12FA001-AC4F-418D-AE19-62706E023703}">
                      <ahyp:hlinkClr xmlns:ahyp="http://schemas.microsoft.com/office/drawing/2018/hyperlinkcolor" val="tx"/>
                    </a:ext>
                  </a:extLst>
                </a:hlinkClick>
              </a:rPr>
              <a:t>“@type”: </a:t>
            </a:r>
            <a:r>
              <a:rPr lang="en-US" dirty="0">
                <a:hlinkClick r:id="rId4"/>
              </a:rPr>
              <a:t>https://www.opengis.net/def/schema/hy_features/hyf/HY_HydrometricFeature</a:t>
            </a:r>
            <a:r>
              <a:rPr lang="en-US" dirty="0">
                <a:hlinkClick r:id="rId3"/>
              </a:rPr>
              <a:t> </a:t>
            </a:r>
          </a:p>
          <a:p>
            <a:pPr lvl="1"/>
            <a:r>
              <a:rPr lang="en-US" dirty="0">
                <a:hlinkClick r:id="rId3"/>
              </a:rPr>
              <a:t>“https://schema.org/name</a:t>
            </a:r>
            <a:r>
              <a:rPr lang="en-US" dirty="0"/>
              <a:t>” : “Site 14556”</a:t>
            </a:r>
          </a:p>
          <a:p>
            <a:pPr lvl="1"/>
            <a:r>
              <a:rPr lang="en-US" dirty="0">
                <a:hlinkClick r:id="rId5"/>
              </a:rPr>
              <a:t>“https://schema.org/description</a:t>
            </a:r>
            <a:r>
              <a:rPr lang="en-US" dirty="0"/>
              <a:t>” : “Sampling site on Rock Creek near New Hope Bridge”</a:t>
            </a:r>
          </a:p>
          <a:p>
            <a:pPr lvl="1"/>
            <a:r>
              <a:rPr lang="en-US" dirty="0">
                <a:hlinkClick r:id="rId6"/>
              </a:rPr>
              <a:t>“https://schema.org/geoWithin</a:t>
            </a:r>
            <a:r>
              <a:rPr lang="en-US" dirty="0"/>
              <a:t>”: </a:t>
            </a:r>
            <a:r>
              <a:rPr lang="en-US" dirty="0">
                <a:hlinkClick r:id="rId7"/>
              </a:rPr>
              <a:t>“https://geoconnex.us/ref/states/48</a:t>
            </a:r>
            <a:r>
              <a:rPr lang="en-US" dirty="0"/>
              <a:t>”</a:t>
            </a:r>
          </a:p>
          <a:p>
            <a:pPr lvl="1"/>
            <a:r>
              <a:rPr lang="en-US" b="1" dirty="0"/>
              <a:t>"</a:t>
            </a:r>
            <a:r>
              <a:rPr lang="en-US" b="1" dirty="0" err="1"/>
              <a:t>hyf:referencedPosition</a:t>
            </a:r>
            <a:r>
              <a:rPr lang="en-US" b="1" dirty="0"/>
              <a:t>"</a:t>
            </a:r>
            <a:r>
              <a:rPr lang="en-US" b="1" dirty="0">
                <a:effectLst/>
              </a:rPr>
              <a:t>:</a:t>
            </a:r>
            <a:r>
              <a:rPr lang="en-US" b="1" dirty="0"/>
              <a:t> </a:t>
            </a:r>
            <a:r>
              <a:rPr lang="en-US" b="1" dirty="0">
                <a:effectLst/>
              </a:rPr>
              <a:t>[</a:t>
            </a:r>
            <a:r>
              <a:rPr lang="en-US" b="1" dirty="0"/>
              <a:t> </a:t>
            </a:r>
            <a:r>
              <a:rPr lang="en-US" b="1" dirty="0">
                <a:effectLst/>
              </a:rPr>
              <a:t>{</a:t>
            </a:r>
            <a:r>
              <a:rPr lang="en-US" b="1" dirty="0"/>
              <a:t> "</a:t>
            </a:r>
            <a:r>
              <a:rPr lang="en-US" b="1" dirty="0" err="1"/>
              <a:t>hyf:HY_IndirectPosition</a:t>
            </a:r>
            <a:r>
              <a:rPr lang="en-US" b="1" dirty="0"/>
              <a:t>"</a:t>
            </a:r>
            <a:r>
              <a:rPr lang="en-US" b="1" dirty="0">
                <a:effectLst/>
              </a:rPr>
              <a:t>:</a:t>
            </a:r>
            <a:r>
              <a:rPr lang="en-US" b="1" dirty="0"/>
              <a:t> </a:t>
            </a:r>
            <a:r>
              <a:rPr lang="en-US" b="1" dirty="0">
                <a:effectLst/>
              </a:rPr>
              <a:t>{</a:t>
            </a:r>
            <a:r>
              <a:rPr lang="en-US" b="1" dirty="0"/>
              <a:t> "</a:t>
            </a:r>
            <a:r>
              <a:rPr lang="en-US" b="1" dirty="0" err="1"/>
              <a:t>hyf:distanceExpression</a:t>
            </a:r>
            <a:r>
              <a:rPr lang="en-US" b="1" dirty="0"/>
              <a:t>"</a:t>
            </a:r>
            <a:r>
              <a:rPr lang="en-US" b="1" dirty="0">
                <a:effectLst/>
              </a:rPr>
              <a:t>:</a:t>
            </a:r>
            <a:r>
              <a:rPr lang="en-US" b="1" dirty="0"/>
              <a:t> </a:t>
            </a:r>
            <a:r>
              <a:rPr lang="en-US" b="1" dirty="0">
                <a:effectLst/>
              </a:rPr>
              <a:t>{</a:t>
            </a:r>
            <a:r>
              <a:rPr lang="en-US" b="1" dirty="0"/>
              <a:t> "</a:t>
            </a:r>
            <a:r>
              <a:rPr lang="en-US" b="1" dirty="0" err="1"/>
              <a:t>hyf:HY_DistanceFromReferent</a:t>
            </a:r>
            <a:r>
              <a:rPr lang="en-US" b="1" dirty="0"/>
              <a:t>"</a:t>
            </a:r>
            <a:r>
              <a:rPr lang="en-US" b="1" dirty="0">
                <a:effectLst/>
              </a:rPr>
              <a:t>:</a:t>
            </a:r>
            <a:r>
              <a:rPr lang="en-US" b="1" dirty="0"/>
              <a:t> </a:t>
            </a:r>
            <a:r>
              <a:rPr lang="en-US" b="1" dirty="0">
                <a:effectLst/>
              </a:rPr>
              <a:t>{</a:t>
            </a:r>
            <a:r>
              <a:rPr lang="en-US" b="1" dirty="0"/>
              <a:t> "</a:t>
            </a:r>
            <a:r>
              <a:rPr lang="en-US" b="1" dirty="0" err="1"/>
              <a:t>hyf:interpolative</a:t>
            </a:r>
            <a:r>
              <a:rPr lang="en-US" b="1" dirty="0"/>
              <a:t>"</a:t>
            </a:r>
            <a:r>
              <a:rPr lang="en-US" b="1" dirty="0">
                <a:effectLst/>
              </a:rPr>
              <a:t>:</a:t>
            </a:r>
            <a:r>
              <a:rPr lang="en-US" b="1" dirty="0"/>
              <a:t> </a:t>
            </a:r>
            <a:r>
              <a:rPr lang="en-US" b="1" dirty="0">
                <a:solidFill>
                  <a:schemeClr val="accent2">
                    <a:lumMod val="75000"/>
                  </a:schemeClr>
                </a:solidFill>
                <a:highlight>
                  <a:srgbClr val="00FF00"/>
                </a:highlight>
              </a:rPr>
              <a:t>35</a:t>
            </a:r>
            <a:r>
              <a:rPr lang="en-US" b="1" dirty="0"/>
              <a:t> </a:t>
            </a:r>
            <a:r>
              <a:rPr lang="en-US" b="1" dirty="0">
                <a:effectLst/>
              </a:rPr>
              <a:t>}</a:t>
            </a:r>
            <a:r>
              <a:rPr lang="en-US" b="1" dirty="0"/>
              <a:t> </a:t>
            </a:r>
            <a:r>
              <a:rPr lang="en-US" b="1" dirty="0">
                <a:effectLst/>
              </a:rPr>
              <a:t>},</a:t>
            </a:r>
            <a:r>
              <a:rPr lang="en-US" b="1" dirty="0"/>
              <a:t> "</a:t>
            </a:r>
            <a:r>
              <a:rPr lang="en-US" b="1" dirty="0" err="1"/>
              <a:t>hyf:distanceDescription</a:t>
            </a:r>
            <a:r>
              <a:rPr lang="en-US" b="1" dirty="0"/>
              <a:t>"</a:t>
            </a:r>
            <a:r>
              <a:rPr lang="en-US" b="1" dirty="0">
                <a:effectLst/>
              </a:rPr>
              <a:t>:</a:t>
            </a:r>
            <a:r>
              <a:rPr lang="en-US" b="1" dirty="0"/>
              <a:t> </a:t>
            </a:r>
            <a:r>
              <a:rPr lang="en-US" b="1" dirty="0">
                <a:effectLst/>
              </a:rPr>
              <a:t>{</a:t>
            </a:r>
            <a:r>
              <a:rPr lang="en-US" b="1" dirty="0"/>
              <a:t> "</a:t>
            </a:r>
            <a:r>
              <a:rPr lang="en-US" b="1" dirty="0" err="1"/>
              <a:t>hyf:HY_DistanceDescription</a:t>
            </a:r>
            <a:r>
              <a:rPr lang="en-US" b="1" dirty="0"/>
              <a:t>"</a:t>
            </a:r>
            <a:r>
              <a:rPr lang="en-US" b="1" dirty="0">
                <a:effectLst/>
              </a:rPr>
              <a:t>:</a:t>
            </a:r>
            <a:r>
              <a:rPr lang="en-US" b="1" dirty="0"/>
              <a:t> “</a:t>
            </a:r>
            <a:r>
              <a:rPr lang="en-US" b="1" dirty="0">
                <a:solidFill>
                  <a:schemeClr val="accent2">
                    <a:lumMod val="75000"/>
                  </a:schemeClr>
                </a:solidFill>
                <a:highlight>
                  <a:srgbClr val="00FF00"/>
                </a:highlight>
              </a:rPr>
              <a:t>upstream</a:t>
            </a:r>
            <a:r>
              <a:rPr lang="en-US" b="1" dirty="0"/>
              <a:t>”</a:t>
            </a:r>
            <a:r>
              <a:rPr lang="en-US" b="1" dirty="0">
                <a:effectLst/>
              </a:rPr>
              <a:t>},</a:t>
            </a:r>
            <a:r>
              <a:rPr lang="en-US" b="1" dirty="0"/>
              <a:t> "</a:t>
            </a:r>
            <a:r>
              <a:rPr lang="en-US" b="1" dirty="0" err="1"/>
              <a:t>hyf:linearElement</a:t>
            </a:r>
            <a:r>
              <a:rPr lang="en-US" b="1" dirty="0"/>
              <a:t>"</a:t>
            </a:r>
            <a:r>
              <a:rPr lang="en-US" b="1" dirty="0">
                <a:effectLst/>
              </a:rPr>
              <a:t>:</a:t>
            </a:r>
            <a:r>
              <a:rPr lang="en-US" b="1" dirty="0"/>
              <a:t> ”</a:t>
            </a:r>
            <a:r>
              <a:rPr lang="en-US" b="1" dirty="0">
                <a:solidFill>
                  <a:schemeClr val="accent2">
                    <a:lumMod val="75000"/>
                  </a:schemeClr>
                </a:solidFill>
                <a:highlight>
                  <a:srgbClr val="00FF00"/>
                </a:highlight>
              </a:rPr>
              <a:t>https://geoconnex.us/</a:t>
            </a:r>
            <a:r>
              <a:rPr lang="en-US" b="1" dirty="0" err="1">
                <a:solidFill>
                  <a:schemeClr val="accent2">
                    <a:lumMod val="75000"/>
                  </a:schemeClr>
                </a:solidFill>
                <a:highlight>
                  <a:srgbClr val="00FF00"/>
                </a:highlight>
              </a:rPr>
              <a:t>nhdplushr</a:t>
            </a:r>
            <a:r>
              <a:rPr lang="en-US" b="1" dirty="0">
                <a:solidFill>
                  <a:schemeClr val="accent2">
                    <a:lumMod val="75000"/>
                  </a:schemeClr>
                </a:solidFill>
                <a:highlight>
                  <a:srgbClr val="00FF00"/>
                </a:highlight>
              </a:rPr>
              <a:t>/</a:t>
            </a:r>
            <a:r>
              <a:rPr lang="en-US" b="1" dirty="0" err="1">
                <a:solidFill>
                  <a:schemeClr val="accent2">
                    <a:lumMod val="75000"/>
                  </a:schemeClr>
                </a:solidFill>
                <a:highlight>
                  <a:srgbClr val="00FF00"/>
                </a:highlight>
              </a:rPr>
              <a:t>reachcode</a:t>
            </a:r>
            <a:r>
              <a:rPr lang="en-US" b="1" dirty="0">
                <a:solidFill>
                  <a:schemeClr val="accent2">
                    <a:lumMod val="75000"/>
                  </a:schemeClr>
                </a:solidFill>
                <a:highlight>
                  <a:srgbClr val="00FF00"/>
                </a:highlight>
              </a:rPr>
              <a:t>/121432425</a:t>
            </a:r>
            <a:r>
              <a:rPr lang="en-US" b="1" dirty="0"/>
              <a:t>”</a:t>
            </a:r>
            <a:r>
              <a:rPr lang="en-US" b="1" dirty="0">
                <a:effectLst/>
              </a:rPr>
              <a:t>}</a:t>
            </a:r>
            <a:r>
              <a:rPr lang="en-US" b="1" dirty="0"/>
              <a:t> </a:t>
            </a:r>
            <a:r>
              <a:rPr lang="en-US" b="1" dirty="0">
                <a:effectLst/>
              </a:rPr>
              <a:t>}</a:t>
            </a:r>
            <a:endParaRPr lang="en-US" b="1" dirty="0"/>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a:t>2.</a:t>
            </a:r>
            <a:r>
              <a:rPr lang="en-US">
                <a:solidFill>
                  <a:schemeClr val="accent1">
                    <a:lumMod val="75000"/>
                  </a:schemeClr>
                </a:solidFill>
              </a:rPr>
              <a:t> Publish feature-level landing content with embedded JSON-LD and persistent identifiers</a:t>
            </a:r>
            <a:endParaRPr lang="en-US"/>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2"/>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3"/>
              </a:rPr>
              <a:t>https://pygeoapi.io</a:t>
            </a:r>
            <a:r>
              <a:rPr lang="en-US" dirty="0"/>
              <a:t> </a:t>
            </a:r>
          </a:p>
          <a:p>
            <a:pPr lvl="3"/>
            <a:r>
              <a:rPr lang="en-US" dirty="0"/>
              <a:t>Internet of Water version: </a:t>
            </a:r>
            <a:r>
              <a:rPr lang="en-US" dirty="0">
                <a:hlinkClick r:id="rId4"/>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lvl="3"/>
            <a:endParaRPr lang="en-US" dirty="0"/>
          </a:p>
          <a:p>
            <a:pPr marL="914400" lvl="2" indent="0">
              <a:buNone/>
            </a:pPr>
            <a:r>
              <a:rPr lang="en-US" dirty="0">
                <a:hlinkClick r:id="rId5"/>
              </a:rPr>
              <a:t>https://geoconnex-demo-pages.internetofwater.dev/collections</a:t>
            </a:r>
            <a:r>
              <a:rPr lang="en-US" dirty="0"/>
              <a:t> </a:t>
            </a:r>
          </a:p>
        </p:txBody>
      </p:sp>
    </p:spTree>
    <p:extLst>
      <p:ext uri="{BB962C8B-B14F-4D97-AF65-F5344CB8AC3E}">
        <p14:creationId xmlns:p14="http://schemas.microsoft.com/office/powerpoint/2010/main" val="390783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3"/>
              </a:rPr>
              <a:t>https://geoconnex.us/your-org/123</a:t>
            </a:r>
            <a:r>
              <a:rPr lang="en-US" dirty="0"/>
              <a:t> -&gt; 303 redirect -&gt; </a:t>
            </a:r>
          </a:p>
          <a:p>
            <a:pPr marL="0" indent="0">
              <a:buNone/>
            </a:pPr>
            <a:endParaRPr lang="en-US" dirty="0">
              <a:hlinkClick r:id="rId4"/>
            </a:endParaRPr>
          </a:p>
          <a:p>
            <a:pPr marL="0" indent="0">
              <a:buNone/>
            </a:pPr>
            <a:r>
              <a:rPr lang="en-US" dirty="0">
                <a:hlinkClick r:id="rId4"/>
              </a:rPr>
              <a:t>https://yourorg.com/sites/123</a:t>
            </a:r>
            <a:r>
              <a:rPr lang="en-US" dirty="0"/>
              <a:t> </a:t>
            </a:r>
          </a:p>
          <a:p>
            <a:pPr marL="0" indent="0">
              <a:buNone/>
            </a:pPr>
            <a:r>
              <a:rPr lang="en-US" dirty="0"/>
              <a:t>or</a:t>
            </a:r>
          </a:p>
          <a:p>
            <a:pPr marL="0" indent="0">
              <a:buNone/>
            </a:pPr>
            <a:r>
              <a:rPr lang="en-US" dirty="0"/>
              <a:t> </a:t>
            </a:r>
            <a:r>
              <a:rPr lang="en-US" dirty="0">
                <a:hlinkClick r:id="rId5"/>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r>
              <a:rPr lang="en-US" dirty="0"/>
              <a:t>How to contribute to geoconnex.us</a:t>
            </a:r>
          </a:p>
          <a:p>
            <a:r>
              <a:rPr lang="en-US" dirty="0"/>
              <a:t>How to contribute to the NLDI</a:t>
            </a:r>
          </a:p>
          <a:p>
            <a:r>
              <a:rPr lang="en-US" dirty="0"/>
              <a:t>How to use your data with the NLDI</a:t>
            </a:r>
          </a:p>
        </p:txBody>
      </p:sp>
    </p:spTree>
    <p:extLst>
      <p:ext uri="{BB962C8B-B14F-4D97-AF65-F5344CB8AC3E}">
        <p14:creationId xmlns:p14="http://schemas.microsoft.com/office/powerpoint/2010/main" val="284096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a:t>Step 0: Create a </a:t>
            </a:r>
            <a:r>
              <a:rPr lang="en-US" err="1"/>
              <a:t>Github</a:t>
            </a:r>
            <a:r>
              <a:rPr lang="en-US"/>
              <a:t> account</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3"/>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4"/>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3"/>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4"/>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3"/>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3"/>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8752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Tree>
    <p:extLst>
      <p:ext uri="{BB962C8B-B14F-4D97-AF65-F5344CB8AC3E}">
        <p14:creationId xmlns:p14="http://schemas.microsoft.com/office/powerpoint/2010/main" val="2504062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Tree>
    <p:extLst>
      <p:ext uri="{BB962C8B-B14F-4D97-AF65-F5344CB8AC3E}">
        <p14:creationId xmlns:p14="http://schemas.microsoft.com/office/powerpoint/2010/main" val="3856621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Tree>
    <p:extLst>
      <p:ext uri="{BB962C8B-B14F-4D97-AF65-F5344CB8AC3E}">
        <p14:creationId xmlns:p14="http://schemas.microsoft.com/office/powerpoint/2010/main" val="965901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a:solidFill>
                  <a:srgbClr val="0A3160"/>
                </a:solidFill>
                <a:latin typeface="Avenir"/>
                <a:ea typeface="Avenir"/>
                <a:cs typeface="Avenir"/>
                <a:sym typeface="Avenir"/>
              </a:rPr>
              <a:t>Motivations</a:t>
            </a:r>
            <a:endParaRPr sz="4800" b="1" i="0" u="none" strike="noStrike" cap="none">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75849"/>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a:t>
            </a:r>
            <a:r>
              <a:rPr lang="en-US" sz="2800" b="0" i="0" u="none" strike="noStrike" cap="none">
                <a:solidFill>
                  <a:schemeClr val="dk1"/>
                </a:solidFill>
                <a:latin typeface="Arial"/>
                <a:ea typeface="Arial"/>
                <a:cs typeface="Arial"/>
                <a:sym typeface="Arial"/>
              </a:rPr>
              <a:t>As a user of water data, I need to discover and access water information </a:t>
            </a:r>
            <a:r>
              <a:rPr lang="en-US" sz="2800" b="0" i="0" u="none" strike="noStrike" cap="none">
                <a:solidFill>
                  <a:srgbClr val="548235"/>
                </a:solidFill>
                <a:latin typeface="Arial"/>
                <a:ea typeface="Arial"/>
                <a:cs typeface="Arial"/>
                <a:sym typeface="Arial"/>
              </a:rPr>
              <a:t>relevant</a:t>
            </a:r>
            <a:r>
              <a:rPr lang="en-US" sz="2800" b="0" i="0" u="none" strike="noStrike" cap="none">
                <a:solidFill>
                  <a:schemeClr val="dk1"/>
                </a:solidFill>
                <a:latin typeface="Arial"/>
                <a:ea typeface="Arial"/>
                <a:cs typeface="Arial"/>
                <a:sym typeface="Arial"/>
              </a:rPr>
              <a:t> to the environmental feature I care about from </a:t>
            </a:r>
            <a:r>
              <a:rPr lang="en-US" sz="2800" b="0" i="0" u="none" strike="noStrike" cap="none">
                <a:solidFill>
                  <a:srgbClr val="548235"/>
                </a:solidFill>
                <a:latin typeface="Arial"/>
                <a:ea typeface="Arial"/>
                <a:cs typeface="Arial"/>
                <a:sym typeface="Arial"/>
              </a:rPr>
              <a:t>all the organizations</a:t>
            </a:r>
            <a:r>
              <a:rPr lang="en-US" sz="2800" b="0" i="0" u="none" strike="noStrike" cap="none">
                <a:solidFill>
                  <a:schemeClr val="dk1"/>
                </a:solidFill>
                <a:latin typeface="Arial"/>
                <a:ea typeface="Arial"/>
                <a:cs typeface="Arial"/>
                <a:sym typeface="Arial"/>
              </a:rPr>
              <a:t> that hold data about it, so I don’t have to have </a:t>
            </a:r>
            <a:r>
              <a:rPr lang="en-US" sz="2800" b="0" i="0" u="none" strike="noStrike" cap="none">
                <a:solidFill>
                  <a:srgbClr val="C55A11"/>
                </a:solidFill>
                <a:latin typeface="Arial"/>
                <a:ea typeface="Arial"/>
                <a:cs typeface="Arial"/>
                <a:sym typeface="Arial"/>
              </a:rPr>
              <a:t>special knowledge </a:t>
            </a:r>
            <a:r>
              <a:rPr lang="en-US" sz="2800" b="0" i="0" u="none" strike="noStrike" cap="none">
                <a:solidFill>
                  <a:schemeClr val="dk1"/>
                </a:solidFill>
                <a:latin typeface="Arial"/>
                <a:ea typeface="Arial"/>
                <a:cs typeface="Arial"/>
                <a:sym typeface="Arial"/>
              </a:rPr>
              <a:t>to access some information and so I </a:t>
            </a:r>
            <a:r>
              <a:rPr lang="en-US" sz="2800" b="0" i="0" u="none" strike="noStrike" cap="none">
                <a:solidFill>
                  <a:srgbClr val="C55A11"/>
                </a:solidFill>
                <a:latin typeface="Arial"/>
                <a:ea typeface="Arial"/>
                <a:cs typeface="Arial"/>
                <a:sym typeface="Arial"/>
              </a:rPr>
              <a:t>don’t</a:t>
            </a:r>
            <a:r>
              <a:rPr lang="en-US" sz="2800" b="0" i="0" u="none" strike="noStrike" cap="none">
                <a:solidFill>
                  <a:schemeClr val="dk1"/>
                </a:solidFill>
                <a:latin typeface="Arial"/>
                <a:ea typeface="Arial"/>
                <a:cs typeface="Arial"/>
                <a:sym typeface="Arial"/>
              </a:rPr>
              <a:t> </a:t>
            </a:r>
            <a:r>
              <a:rPr lang="en-US" sz="2800" b="0" i="0" u="none" strike="noStrike" cap="none">
                <a:solidFill>
                  <a:srgbClr val="C55A11"/>
                </a:solidFill>
                <a:latin typeface="Arial"/>
                <a:ea typeface="Arial"/>
                <a:cs typeface="Arial"/>
                <a:sym typeface="Arial"/>
              </a:rPr>
              <a:t>miss some potentially relevant </a:t>
            </a:r>
            <a:r>
              <a:rPr lang="en-US" sz="2800" b="0" i="0" u="none" strike="noStrike" cap="none">
                <a:solidFill>
                  <a:schemeClr val="dk1"/>
                </a:solidFill>
                <a:latin typeface="Arial"/>
                <a:ea typeface="Arial"/>
                <a:cs typeface="Arial"/>
                <a:sym typeface="Arial"/>
              </a:rPr>
              <a:t>information.”</a:t>
            </a:r>
            <a:endParaRPr sz="2800" b="0" i="0" u="none" strike="noStrike" cap="none">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a:solidFill>
                  <a:schemeClr val="dk1"/>
                </a:solidFill>
                <a:latin typeface="Calibri"/>
                <a:ea typeface="Calibri"/>
                <a:cs typeface="Calibri"/>
                <a:sym typeface="Calibri"/>
              </a:rPr>
              <a:t>Dave Blodgett (USGS)</a:t>
            </a:r>
            <a:endParaRPr sz="23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a:solidFill>
                  <a:schemeClr val="hlink"/>
                </a:solidFill>
                <a:latin typeface="Calibri"/>
                <a:ea typeface="Calibri"/>
                <a:cs typeface="Calibri"/>
                <a:sym typeface="Calibri"/>
                <a:hlinkClick r:id="rId4"/>
              </a:rPr>
              <a:t>Second Environmental Linked Features Experiment: (</a:t>
            </a:r>
            <a:r>
              <a:rPr lang="en-US" sz="1800" b="0" i="0" u="sng" strike="noStrike" cap="none">
                <a:solidFill>
                  <a:schemeClr val="hlink"/>
                </a:solidFill>
                <a:latin typeface="Calibri"/>
                <a:ea typeface="Calibri"/>
                <a:cs typeface="Calibri"/>
                <a:sym typeface="Calibri"/>
              </a:rPr>
              <a:t>https://docs.ogc.org/per/20-067.html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189470" y="2365826"/>
            <a:ext cx="12192000" cy="5448300"/>
          </a:xfrm>
          <a:prstGeom prst="rect">
            <a:avLst/>
          </a:prstGeom>
        </p:spPr>
      </p:pic>
    </p:spTree>
    <p:extLst>
      <p:ext uri="{BB962C8B-B14F-4D97-AF65-F5344CB8AC3E}">
        <p14:creationId xmlns:p14="http://schemas.microsoft.com/office/powerpoint/2010/main" val="3384021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2586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a:solidFill>
                  <a:schemeClr val="accent2">
                    <a:lumMod val="75000"/>
                  </a:schemeClr>
                </a:solidFill>
              </a:rPr>
              <a:t>geojson (</a:t>
            </a:r>
            <a:r>
              <a:rPr lang="en-US" dirty="0"/>
              <a:t>POINT geometry</a:t>
            </a:r>
            <a:r>
              <a:rPr lang="en-US" dirty="0">
                <a:solidFill>
                  <a:schemeClr val="accent2">
                    <a:lumMod val="75000"/>
                  </a:schemeClr>
                </a:solidFill>
              </a:rPr>
              <a:t>)</a:t>
            </a:r>
            <a:r>
              <a:rPr lang="en-US" dirty="0"/>
              <a:t> 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https://services5.arcgis.com/9b85MAhVnAUWydgW/ArcGIS/rest/services/data/FeatureServer/0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fontScale="92500" lnSpcReduction="10000"/>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CUAHSI </a:t>
            </a:r>
            <a:r>
              <a:rPr lang="en-US" dirty="0" err="1"/>
              <a:t>Hydroshare</a:t>
            </a:r>
            <a:endParaRPr lang="en-US" dirty="0"/>
          </a:p>
          <a:p>
            <a:pPr lvl="1"/>
            <a:r>
              <a:rPr lang="en-US" dirty="0"/>
              <a:t>University </a:t>
            </a:r>
            <a:r>
              <a:rPr lang="en-US" dirty="0" err="1"/>
              <a:t>dataverse</a:t>
            </a:r>
            <a:endParaRPr lang="en-US" dirty="0"/>
          </a:p>
          <a:p>
            <a:pPr lvl="1"/>
            <a:r>
              <a:rPr lang="en-US" dirty="0"/>
              <a:t>USGS </a:t>
            </a:r>
            <a:r>
              <a:rPr lang="en-US" dirty="0" err="1"/>
              <a:t>ScienceBase</a:t>
            </a:r>
            <a:endParaRPr lang="en-US" dirty="0"/>
          </a:p>
          <a:p>
            <a:pPr lvl="1"/>
            <a:r>
              <a:rPr lang="en-US" dirty="0"/>
              <a:t>Personal website</a:t>
            </a:r>
          </a:p>
          <a:p>
            <a:pPr lvl="1"/>
            <a:r>
              <a:rPr lang="en-US" dirty="0" err="1"/>
              <a:t>Github</a:t>
            </a:r>
            <a:r>
              <a:rPr lang="en-US" dirty="0"/>
              <a:t> (if &lt; 100MB)</a:t>
            </a:r>
          </a:p>
          <a:p>
            <a:pPr lvl="1"/>
            <a:r>
              <a:rPr lang="en-US" dirty="0"/>
              <a:t>ESRI ArcGIS Online ”Content” :</a:t>
            </a:r>
          </a:p>
          <a:p>
            <a:pPr lvl="2"/>
            <a:r>
              <a:rPr lang="en-US" dirty="0">
                <a:hlinkClick r:id="rId3"/>
              </a:rPr>
              <a:t>https://lincolninstitute.maps.arcgis.com/home/item.html?id=89f9aa64d7ff47dd8bd2548385f3bc02</a:t>
            </a:r>
            <a:r>
              <a:rPr lang="en-US" dirty="0"/>
              <a:t> </a:t>
            </a:r>
          </a:p>
          <a:p>
            <a:pPr lvl="2"/>
            <a:r>
              <a:rPr lang="en-US" dirty="0">
                <a:hlinkClick r:id="rId4"/>
              </a:rPr>
              <a:t>https://lincolninstitute.maps.arcgis.com/sharing/rest/content/items/89f9aa64d7ff47dd8bd2548385f3bc02/data</a:t>
            </a:r>
            <a:r>
              <a:rPr lang="en-US" dirty="0"/>
              <a:t> </a:t>
            </a:r>
          </a:p>
          <a:p>
            <a:pPr lvl="1"/>
            <a:endParaRPr lang="en-US" dirty="0"/>
          </a:p>
          <a:p>
            <a:pPr lvl="1"/>
            <a:endParaRPr lang="en-US" dirty="0"/>
          </a:p>
        </p:txBody>
      </p:sp>
    </p:spTree>
    <p:extLst>
      <p:ext uri="{BB962C8B-B14F-4D97-AF65-F5344CB8AC3E}">
        <p14:creationId xmlns:p14="http://schemas.microsoft.com/office/powerpoint/2010/main" val="3976649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r>
              <a:rPr lang="en-US"/>
              <a:t>Step 1: Fork </a:t>
            </a:r>
            <a:r>
              <a:rPr lang="en-US" err="1"/>
              <a:t>github</a:t>
            </a:r>
            <a:r>
              <a:rPr lang="en-US"/>
              <a:t> repository:  </a:t>
            </a:r>
          </a:p>
          <a:p>
            <a:pPr marL="0" indent="0">
              <a:buNone/>
            </a:pPr>
            <a:r>
              <a:rPr lang="en-US">
                <a:hlinkClick r:id="rId3"/>
              </a:rPr>
              <a:t>https://github.com/internetofwater/nldi-db</a:t>
            </a:r>
            <a:r>
              <a:rPr lang="en-US"/>
              <a:t> </a:t>
            </a:r>
          </a:p>
          <a:p>
            <a:pPr lvl="1"/>
            <a:endParaRPr lang="en-US"/>
          </a:p>
          <a:p>
            <a:pPr lvl="1"/>
            <a:endParaRPr lang="en-US"/>
          </a:p>
        </p:txBody>
      </p:sp>
      <p:pic>
        <p:nvPicPr>
          <p:cNvPr id="4" name="Picture 3">
            <a:extLst>
              <a:ext uri="{FF2B5EF4-FFF2-40B4-BE49-F238E27FC236}">
                <a16:creationId xmlns:a16="http://schemas.microsoft.com/office/drawing/2014/main" id="{73914A2D-7077-4E45-8A43-3F3AF0589920}"/>
              </a:ext>
            </a:extLst>
          </p:cNvPr>
          <p:cNvPicPr>
            <a:picLocks noChangeAspect="1"/>
          </p:cNvPicPr>
          <p:nvPr/>
        </p:nvPicPr>
        <p:blipFill>
          <a:blip r:embed="rId4"/>
          <a:stretch>
            <a:fillRect/>
          </a:stretch>
        </p:blipFill>
        <p:spPr>
          <a:xfrm>
            <a:off x="0" y="2133514"/>
            <a:ext cx="12192000" cy="6356952"/>
          </a:xfrm>
          <a:prstGeom prst="rect">
            <a:avLst/>
          </a:prstGeom>
        </p:spPr>
      </p:pic>
    </p:spTree>
    <p:extLst>
      <p:ext uri="{BB962C8B-B14F-4D97-AF65-F5344CB8AC3E}">
        <p14:creationId xmlns:p14="http://schemas.microsoft.com/office/powerpoint/2010/main" val="2293039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r>
              <a:rPr lang="en-US"/>
              <a:t>Step 2: Update NLDI dataset registry: </a:t>
            </a:r>
          </a:p>
          <a:p>
            <a:pPr marL="457200" lvl="1" indent="0">
              <a:buNone/>
            </a:pPr>
            <a:endParaRPr lang="en-US"/>
          </a:p>
          <a:p>
            <a:pPr lvl="1"/>
            <a:endParaRPr lang="en-US"/>
          </a:p>
        </p:txBody>
      </p:sp>
      <p:pic>
        <p:nvPicPr>
          <p:cNvPr id="4" name="Picture 3">
            <a:extLst>
              <a:ext uri="{FF2B5EF4-FFF2-40B4-BE49-F238E27FC236}">
                <a16:creationId xmlns:a16="http://schemas.microsoft.com/office/drawing/2014/main" id="{5747C52E-EBF4-4C4C-86C0-35939D444C4F}"/>
              </a:ext>
            </a:extLst>
          </p:cNvPr>
          <p:cNvPicPr>
            <a:picLocks noChangeAspect="1"/>
          </p:cNvPicPr>
          <p:nvPr/>
        </p:nvPicPr>
        <p:blipFill>
          <a:blip r:embed="rId3"/>
          <a:stretch>
            <a:fillRect/>
          </a:stretch>
        </p:blipFill>
        <p:spPr>
          <a:xfrm>
            <a:off x="0" y="1343818"/>
            <a:ext cx="12192000" cy="6406624"/>
          </a:xfrm>
          <a:prstGeom prst="rect">
            <a:avLst/>
          </a:prstGeom>
        </p:spPr>
      </p:pic>
    </p:spTree>
    <p:extLst>
      <p:ext uri="{BB962C8B-B14F-4D97-AF65-F5344CB8AC3E}">
        <p14:creationId xmlns:p14="http://schemas.microsoft.com/office/powerpoint/2010/main" val="399194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a:solidFill>
                  <a:srgbClr val="0A3160"/>
                </a:solidFill>
                <a:latin typeface="Avenir"/>
                <a:ea typeface="Avenir"/>
                <a:cs typeface="Avenir"/>
                <a:sym typeface="Avenir"/>
              </a:rPr>
              <a:t>Motivations</a:t>
            </a:r>
            <a:endParaRPr sz="4800" b="1" i="0" u="none" strike="noStrike" cap="none">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75849"/>
            <a:ext cx="6051748" cy="985775"/>
          </a:xfrm>
          <a:prstGeom prst="rect">
            <a:avLst/>
          </a:prstGeom>
          <a:noFill/>
          <a:ln>
            <a:noFill/>
          </a:ln>
        </p:spPr>
      </p:pic>
      <p:sp>
        <p:nvSpPr>
          <p:cNvPr id="2" name="TextBox 1">
            <a:extLst>
              <a:ext uri="{FF2B5EF4-FFF2-40B4-BE49-F238E27FC236}">
                <a16:creationId xmlns:a16="http://schemas.microsoft.com/office/drawing/2014/main" id="{A8D386CA-F208-4C69-A00D-3FE39716AF2C}"/>
              </a:ext>
            </a:extLst>
          </p:cNvPr>
          <p:cNvSpPr txBox="1"/>
          <p:nvPr/>
        </p:nvSpPr>
        <p:spPr>
          <a:xfrm>
            <a:off x="962526" y="1593677"/>
            <a:ext cx="10443410" cy="6001643"/>
          </a:xfrm>
          <a:prstGeom prst="rect">
            <a:avLst/>
          </a:prstGeom>
          <a:noFill/>
        </p:spPr>
        <p:txBody>
          <a:bodyPr wrap="square" rtlCol="0">
            <a:spAutoFit/>
          </a:bodyPr>
          <a:lstStyle/>
          <a:p>
            <a:endParaRPr lang="en-US" sz="3200"/>
          </a:p>
          <a:p>
            <a:r>
              <a:rPr lang="en-US" sz="3200"/>
              <a:t>How can we quickly aggregate hydrologic relationships between features that are being calculated by numerous scientists and user groups?</a:t>
            </a:r>
          </a:p>
          <a:p>
            <a:endParaRPr lang="en-US" sz="3200"/>
          </a:p>
          <a:p>
            <a:r>
              <a:rPr lang="en-US" sz="3200">
                <a:solidFill>
                  <a:schemeClr val="accent1"/>
                </a:solidFill>
              </a:rPr>
              <a:t>“e.g. What discharge locations are upstream, including tributaries, of this water quality sensor?”</a:t>
            </a:r>
          </a:p>
          <a:p>
            <a:endParaRPr lang="en-US" sz="3200"/>
          </a:p>
          <a:p>
            <a:r>
              <a:rPr lang="en-US" sz="3200"/>
              <a:t>How do we maintain the usability of hydrographic dependency graphs over time?</a:t>
            </a:r>
          </a:p>
          <a:p>
            <a:endParaRPr lang="en-US" sz="3200"/>
          </a:p>
          <a:p>
            <a:endParaRPr lang="en-US" sz="3200"/>
          </a:p>
        </p:txBody>
      </p:sp>
    </p:spTree>
    <p:extLst>
      <p:ext uri="{BB962C8B-B14F-4D97-AF65-F5344CB8AC3E}">
        <p14:creationId xmlns:p14="http://schemas.microsoft.com/office/powerpoint/2010/main" val="4132100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250224" y="861797"/>
            <a:ext cx="11691552" cy="4351338"/>
          </a:xfrm>
        </p:spPr>
        <p:txBody>
          <a:bodyPr>
            <a:normAutofit/>
          </a:bodyPr>
          <a:lstStyle/>
          <a:p>
            <a:r>
              <a:rPr lang="en-US" dirty="0"/>
              <a:t>Step 2: Update NLDI dataset registry, map geojson attributes to registry fields: </a:t>
            </a:r>
          </a:p>
          <a:p>
            <a:pPr marL="457200" lvl="1" indent="0">
              <a:buNone/>
            </a:pPr>
            <a:endParaRPr lang="en-US" dirty="0"/>
          </a:p>
          <a:p>
            <a:pPr lvl="1"/>
            <a:endParaRPr lang="en-US" dirty="0"/>
          </a:p>
        </p:txBody>
      </p:sp>
      <p:pic>
        <p:nvPicPr>
          <p:cNvPr id="3" name="Picture 2">
            <a:extLst>
              <a:ext uri="{FF2B5EF4-FFF2-40B4-BE49-F238E27FC236}">
                <a16:creationId xmlns:a16="http://schemas.microsoft.com/office/drawing/2014/main" id="{91940161-67AB-054D-A99C-C2B7BD1227F4}"/>
              </a:ext>
            </a:extLst>
          </p:cNvPr>
          <p:cNvPicPr>
            <a:picLocks noChangeAspect="1"/>
          </p:cNvPicPr>
          <p:nvPr/>
        </p:nvPicPr>
        <p:blipFill>
          <a:blip r:embed="rId2"/>
          <a:stretch>
            <a:fillRect/>
          </a:stretch>
        </p:blipFill>
        <p:spPr>
          <a:xfrm>
            <a:off x="0" y="1449006"/>
            <a:ext cx="12192000" cy="6406624"/>
          </a:xfrm>
          <a:prstGeom prst="rect">
            <a:avLst/>
          </a:prstGeom>
        </p:spPr>
      </p:pic>
    </p:spTree>
    <p:extLst>
      <p:ext uri="{BB962C8B-B14F-4D97-AF65-F5344CB8AC3E}">
        <p14:creationId xmlns:p14="http://schemas.microsoft.com/office/powerpoint/2010/main" val="2439871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250224" y="861797"/>
            <a:ext cx="11691552" cy="4351338"/>
          </a:xfrm>
        </p:spPr>
        <p:txBody>
          <a:bodyPr>
            <a:normAutofit/>
          </a:bodyPr>
          <a:lstStyle/>
          <a:p>
            <a:r>
              <a:rPr lang="en-US" dirty="0"/>
              <a:t>Step 2: Update NLDI dataset registry, map geojson attributes to registry fields: </a:t>
            </a:r>
          </a:p>
          <a:p>
            <a:pPr marL="457200" lvl="1" indent="0">
              <a:buNone/>
            </a:pPr>
            <a:endParaRPr lang="en-US" dirty="0"/>
          </a:p>
          <a:p>
            <a:pPr lvl="1"/>
            <a:endParaRPr lang="en-US" dirty="0"/>
          </a:p>
        </p:txBody>
      </p:sp>
      <p:sp>
        <p:nvSpPr>
          <p:cNvPr id="6" name="TextBox 5">
            <a:extLst>
              <a:ext uri="{FF2B5EF4-FFF2-40B4-BE49-F238E27FC236}">
                <a16:creationId xmlns:a16="http://schemas.microsoft.com/office/drawing/2014/main" id="{49DA7F67-54B6-9947-BA8A-A2253C88128E}"/>
              </a:ext>
            </a:extLst>
          </p:cNvPr>
          <p:cNvSpPr txBox="1"/>
          <p:nvPr/>
        </p:nvSpPr>
        <p:spPr>
          <a:xfrm>
            <a:off x="1025611" y="2828836"/>
            <a:ext cx="10268465" cy="646331"/>
          </a:xfrm>
          <a:prstGeom prst="rect">
            <a:avLst/>
          </a:prstGeom>
          <a:noFill/>
        </p:spPr>
        <p:txBody>
          <a:bodyPr wrap="square">
            <a:spAutoFit/>
          </a:bodyPr>
          <a:lstStyle/>
          <a:p>
            <a:r>
              <a:rPr lang="en-US">
                <a:hlinkClick r:id="rId2"/>
              </a:rPr>
              <a:t>https://github.com/ksonda/nldi-db/commit/0b36df17a67a71d3c490e2ab5408d0a4fcf5f65c#diff-7dce4ef6fadf7baa6c6a3309d25413215e43b79cd7795d63c972da88096adc5e</a:t>
            </a:r>
            <a:r>
              <a:rPr lang="en-US"/>
              <a:t> </a:t>
            </a:r>
          </a:p>
        </p:txBody>
      </p:sp>
    </p:spTree>
    <p:extLst>
      <p:ext uri="{BB962C8B-B14F-4D97-AF65-F5344CB8AC3E}">
        <p14:creationId xmlns:p14="http://schemas.microsoft.com/office/powerpoint/2010/main" val="620922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250224" y="861797"/>
            <a:ext cx="11691552" cy="4351338"/>
          </a:xfrm>
        </p:spPr>
        <p:txBody>
          <a:bodyPr>
            <a:normAutofit/>
          </a:bodyPr>
          <a:lstStyle/>
          <a:p>
            <a:r>
              <a:rPr lang="en-US"/>
              <a:t>Step 3: Open Pull Request with your contribution</a:t>
            </a:r>
          </a:p>
          <a:p>
            <a:pPr marL="457200" lvl="1" indent="0">
              <a:buNone/>
            </a:pPr>
            <a:endParaRPr lang="en-US"/>
          </a:p>
          <a:p>
            <a:pPr lvl="1"/>
            <a:endParaRPr lang="en-US"/>
          </a:p>
        </p:txBody>
      </p:sp>
      <p:sp>
        <p:nvSpPr>
          <p:cNvPr id="6" name="TextBox 5">
            <a:extLst>
              <a:ext uri="{FF2B5EF4-FFF2-40B4-BE49-F238E27FC236}">
                <a16:creationId xmlns:a16="http://schemas.microsoft.com/office/drawing/2014/main" id="{49DA7F67-54B6-9947-BA8A-A2253C88128E}"/>
              </a:ext>
            </a:extLst>
          </p:cNvPr>
          <p:cNvSpPr txBox="1"/>
          <p:nvPr/>
        </p:nvSpPr>
        <p:spPr>
          <a:xfrm>
            <a:off x="1025611" y="2828836"/>
            <a:ext cx="10268465" cy="646331"/>
          </a:xfrm>
          <a:prstGeom prst="rect">
            <a:avLst/>
          </a:prstGeom>
          <a:noFill/>
        </p:spPr>
        <p:txBody>
          <a:bodyPr wrap="square">
            <a:spAutoFit/>
          </a:bodyPr>
          <a:lstStyle/>
          <a:p>
            <a:r>
              <a:rPr lang="en-US">
                <a:hlinkClick r:id="rId2"/>
              </a:rPr>
              <a:t>https://github.com/ksonda/nldi-db/commit/0b36df17a67a71d3c490e2ab5408d0a4fcf5f65c#diff-7dce4ef6fadf7baa6c6a3309d25413215e43b79cd7795d63c972da88096adc5e</a:t>
            </a:r>
            <a:r>
              <a:rPr lang="en-US"/>
              <a:t> </a:t>
            </a:r>
          </a:p>
        </p:txBody>
      </p:sp>
    </p:spTree>
    <p:extLst>
      <p:ext uri="{BB962C8B-B14F-4D97-AF65-F5344CB8AC3E}">
        <p14:creationId xmlns:p14="http://schemas.microsoft.com/office/powerpoint/2010/main" val="1415553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C6CC-1390-7545-8666-2B893323A572}"/>
              </a:ext>
            </a:extLst>
          </p:cNvPr>
          <p:cNvSpPr>
            <a:spLocks noGrp="1"/>
          </p:cNvSpPr>
          <p:nvPr>
            <p:ph type="title"/>
          </p:nvPr>
        </p:nvSpPr>
        <p:spPr/>
        <p:txBody>
          <a:bodyPr/>
          <a:lstStyle/>
          <a:p>
            <a:r>
              <a:rPr lang="en-US"/>
              <a:t>Leverage the NLDI:</a:t>
            </a:r>
          </a:p>
        </p:txBody>
      </p:sp>
      <p:sp>
        <p:nvSpPr>
          <p:cNvPr id="3" name="Content Placeholder 2">
            <a:extLst>
              <a:ext uri="{FF2B5EF4-FFF2-40B4-BE49-F238E27FC236}">
                <a16:creationId xmlns:a16="http://schemas.microsoft.com/office/drawing/2014/main" id="{6D3C1BCC-16DB-924C-997A-67326CB023F1}"/>
              </a:ext>
            </a:extLst>
          </p:cNvPr>
          <p:cNvSpPr>
            <a:spLocks noGrp="1"/>
          </p:cNvSpPr>
          <p:nvPr>
            <p:ph idx="1"/>
          </p:nvPr>
        </p:nvSpPr>
        <p:spPr>
          <a:xfrm>
            <a:off x="12357" y="1253331"/>
            <a:ext cx="10515600" cy="4351338"/>
          </a:xfrm>
        </p:spPr>
        <p:txBody>
          <a:bodyPr/>
          <a:lstStyle/>
          <a:p>
            <a:pPr marL="0" indent="0">
              <a:buNone/>
            </a:pPr>
            <a:r>
              <a:rPr lang="en-US"/>
              <a:t>Swagger docs: </a:t>
            </a:r>
          </a:p>
          <a:p>
            <a:pPr marL="0" indent="0">
              <a:buNone/>
            </a:pPr>
            <a:r>
              <a:rPr lang="en-US">
                <a:hlinkClick r:id="rId2"/>
              </a:rPr>
              <a:t>https://labs.waterdata.usgs.gov/api/nldi/swagger-ui/index.html</a:t>
            </a:r>
            <a:r>
              <a:rPr lang="en-US"/>
              <a:t> </a:t>
            </a:r>
          </a:p>
        </p:txBody>
      </p:sp>
      <p:pic>
        <p:nvPicPr>
          <p:cNvPr id="5" name="Picture 4">
            <a:extLst>
              <a:ext uri="{FF2B5EF4-FFF2-40B4-BE49-F238E27FC236}">
                <a16:creationId xmlns:a16="http://schemas.microsoft.com/office/drawing/2014/main" id="{BE7BF5E8-988D-8542-B4B4-DC2885A2DF2D}"/>
              </a:ext>
            </a:extLst>
          </p:cNvPr>
          <p:cNvPicPr>
            <a:picLocks noChangeAspect="1"/>
          </p:cNvPicPr>
          <p:nvPr/>
        </p:nvPicPr>
        <p:blipFill>
          <a:blip r:embed="rId3"/>
          <a:stretch>
            <a:fillRect/>
          </a:stretch>
        </p:blipFill>
        <p:spPr>
          <a:xfrm>
            <a:off x="1210961" y="2303810"/>
            <a:ext cx="8180173" cy="4570584"/>
          </a:xfrm>
          <a:prstGeom prst="rect">
            <a:avLst/>
          </a:prstGeom>
        </p:spPr>
      </p:pic>
    </p:spTree>
    <p:extLst>
      <p:ext uri="{BB962C8B-B14F-4D97-AF65-F5344CB8AC3E}">
        <p14:creationId xmlns:p14="http://schemas.microsoft.com/office/powerpoint/2010/main" val="500873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a:t>NLDI – How to use (ESRI ArcGIS Online Demo)</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7970109" cy="4351338"/>
          </a:xfrm>
        </p:spPr>
        <p:txBody>
          <a:bodyPr/>
          <a:lstStyle/>
          <a:p>
            <a:pPr marL="0" indent="0">
              <a:buNone/>
            </a:pPr>
            <a:r>
              <a:rPr lang="en-US" dirty="0"/>
              <a:t>GET requests to URLs -&gt; </a:t>
            </a:r>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801" y="5229699"/>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509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a:t>NLDI – How to use (ESRI ArcGIS Online Demo)</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7352270" y="1825625"/>
            <a:ext cx="4001530" cy="4351338"/>
          </a:xfrm>
        </p:spPr>
        <p:txBody>
          <a:bodyPr/>
          <a:lstStyle/>
          <a:p>
            <a:pPr marL="0" indent="0">
              <a:buNone/>
            </a:pPr>
            <a:r>
              <a:rPr lang="en-US" dirty="0"/>
              <a:t>GET requests to URLs -&gt; </a:t>
            </a:r>
          </a:p>
          <a:p>
            <a:pPr marL="0" indent="0">
              <a:buNone/>
            </a:pPr>
            <a:r>
              <a:rPr lang="en-US" dirty="0"/>
              <a:t>Receive </a:t>
            </a:r>
            <a:r>
              <a:rPr lang="en-US" dirty="0" err="1"/>
              <a:t>GeoJSON</a:t>
            </a:r>
            <a:r>
              <a:rPr lang="en-US" dirty="0"/>
              <a:t> -&gt; </a:t>
            </a:r>
          </a:p>
          <a:p>
            <a:pPr marL="0" indent="0">
              <a:buNone/>
            </a:pPr>
            <a:r>
              <a:rPr lang="en-US" dirty="0"/>
              <a:t>Use in analysis, GIS software, custom web application</a:t>
            </a:r>
          </a:p>
          <a:p>
            <a:endParaRPr lang="en-US" dirty="0"/>
          </a:p>
        </p:txBody>
      </p:sp>
      <p:pic>
        <p:nvPicPr>
          <p:cNvPr id="4" name="Picture 3">
            <a:extLst>
              <a:ext uri="{FF2B5EF4-FFF2-40B4-BE49-F238E27FC236}">
                <a16:creationId xmlns:a16="http://schemas.microsoft.com/office/drawing/2014/main" id="{BF458F18-426C-CE43-A93F-BBD4EE3B7887}"/>
              </a:ext>
            </a:extLst>
          </p:cNvPr>
          <p:cNvPicPr>
            <a:picLocks noChangeAspect="1"/>
          </p:cNvPicPr>
          <p:nvPr/>
        </p:nvPicPr>
        <p:blipFill>
          <a:blip r:embed="rId2"/>
          <a:stretch>
            <a:fillRect/>
          </a:stretch>
        </p:blipFill>
        <p:spPr>
          <a:xfrm>
            <a:off x="375385" y="2619982"/>
            <a:ext cx="6612555" cy="4238018"/>
          </a:xfrm>
          <a:prstGeom prst="rect">
            <a:avLst/>
          </a:prstGeom>
        </p:spPr>
      </p:pic>
    </p:spTree>
    <p:extLst>
      <p:ext uri="{BB962C8B-B14F-4D97-AF65-F5344CB8AC3E}">
        <p14:creationId xmlns:p14="http://schemas.microsoft.com/office/powerpoint/2010/main" val="3770534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a:t>NLDI – How to use (ESRI ArcGIS Online Demo)</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7302842" y="1825625"/>
            <a:ext cx="4050957" cy="4351338"/>
          </a:xfrm>
        </p:spPr>
        <p:txBody>
          <a:bodyPr/>
          <a:lstStyle/>
          <a:p>
            <a:pPr marL="0" indent="0">
              <a:buNone/>
            </a:pPr>
            <a:r>
              <a:rPr lang="en-US" dirty="0"/>
              <a:t>GET requests to URLs -&gt; </a:t>
            </a:r>
          </a:p>
          <a:p>
            <a:pPr marL="0" indent="0">
              <a:buNone/>
            </a:pPr>
            <a:r>
              <a:rPr lang="en-US" dirty="0"/>
              <a:t>Receive </a:t>
            </a:r>
            <a:r>
              <a:rPr lang="en-US" dirty="0" err="1"/>
              <a:t>GeoJSON</a:t>
            </a:r>
            <a:r>
              <a:rPr lang="en-US" dirty="0"/>
              <a:t> -&gt; </a:t>
            </a:r>
          </a:p>
          <a:p>
            <a:pPr marL="0" indent="0">
              <a:buNone/>
            </a:pPr>
            <a:r>
              <a:rPr lang="en-US" dirty="0"/>
              <a:t>Use in analysis, GIS software, custom web application</a:t>
            </a:r>
          </a:p>
          <a:p>
            <a:endParaRPr lang="en-US" dirty="0"/>
          </a:p>
        </p:txBody>
      </p:sp>
      <p:pic>
        <p:nvPicPr>
          <p:cNvPr id="6" name="Picture 5">
            <a:extLst>
              <a:ext uri="{FF2B5EF4-FFF2-40B4-BE49-F238E27FC236}">
                <a16:creationId xmlns:a16="http://schemas.microsoft.com/office/drawing/2014/main" id="{4F548FC5-435D-E045-A5F9-82C1A2DFD733}"/>
              </a:ext>
            </a:extLst>
          </p:cNvPr>
          <p:cNvPicPr>
            <a:picLocks noChangeAspect="1"/>
          </p:cNvPicPr>
          <p:nvPr/>
        </p:nvPicPr>
        <p:blipFill>
          <a:blip r:embed="rId2"/>
          <a:stretch>
            <a:fillRect/>
          </a:stretch>
        </p:blipFill>
        <p:spPr>
          <a:xfrm>
            <a:off x="375385" y="2619982"/>
            <a:ext cx="6612555" cy="4238018"/>
          </a:xfrm>
          <a:prstGeom prst="rect">
            <a:avLst/>
          </a:prstGeom>
        </p:spPr>
      </p:pic>
      <p:sp>
        <p:nvSpPr>
          <p:cNvPr id="7" name="Donut 6">
            <a:extLst>
              <a:ext uri="{FF2B5EF4-FFF2-40B4-BE49-F238E27FC236}">
                <a16:creationId xmlns:a16="http://schemas.microsoft.com/office/drawing/2014/main" id="{D61E2C24-CF89-B04F-8BEA-A3220A48B2B2}"/>
              </a:ext>
            </a:extLst>
          </p:cNvPr>
          <p:cNvSpPr/>
          <p:nvPr/>
        </p:nvSpPr>
        <p:spPr>
          <a:xfrm>
            <a:off x="558265" y="4456497"/>
            <a:ext cx="1280160" cy="519764"/>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0314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 (ESRI ArcGIS Online Demo)</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7302842" y="1825625"/>
            <a:ext cx="4050957" cy="4351338"/>
          </a:xfrm>
        </p:spPr>
        <p:txBody>
          <a:bodyPr/>
          <a:lstStyle/>
          <a:p>
            <a:pPr marL="0" indent="0">
              <a:buNone/>
            </a:pPr>
            <a:r>
              <a:rPr lang="en-US" dirty="0"/>
              <a:t>GET requests to URLs -&gt; </a:t>
            </a:r>
          </a:p>
          <a:p>
            <a:pPr marL="0" indent="0">
              <a:buNone/>
            </a:pPr>
            <a:r>
              <a:rPr lang="en-US" dirty="0"/>
              <a:t>Receive </a:t>
            </a:r>
            <a:r>
              <a:rPr lang="en-US" dirty="0" err="1"/>
              <a:t>GeoJSON</a:t>
            </a:r>
            <a:r>
              <a:rPr lang="en-US" dirty="0"/>
              <a:t> -&gt; </a:t>
            </a:r>
          </a:p>
          <a:p>
            <a:pPr marL="0" indent="0">
              <a:buNone/>
            </a:pPr>
            <a:r>
              <a:rPr lang="en-US" dirty="0"/>
              <a:t>Use in analysis, GIS software, custom web application</a:t>
            </a:r>
          </a:p>
          <a:p>
            <a:endParaRPr lang="en-US" dirty="0"/>
          </a:p>
        </p:txBody>
      </p:sp>
      <p:pic>
        <p:nvPicPr>
          <p:cNvPr id="9" name="Picture 8">
            <a:extLst>
              <a:ext uri="{FF2B5EF4-FFF2-40B4-BE49-F238E27FC236}">
                <a16:creationId xmlns:a16="http://schemas.microsoft.com/office/drawing/2014/main" id="{91745471-6FDC-3645-93D0-EDF702BD584F}"/>
              </a:ext>
            </a:extLst>
          </p:cNvPr>
          <p:cNvPicPr>
            <a:picLocks noChangeAspect="1"/>
          </p:cNvPicPr>
          <p:nvPr/>
        </p:nvPicPr>
        <p:blipFill>
          <a:blip r:embed="rId3"/>
          <a:stretch>
            <a:fillRect/>
          </a:stretch>
        </p:blipFill>
        <p:spPr>
          <a:xfrm>
            <a:off x="0" y="1690688"/>
            <a:ext cx="7404100" cy="4610100"/>
          </a:xfrm>
          <a:prstGeom prst="rect">
            <a:avLst/>
          </a:prstGeom>
        </p:spPr>
      </p:pic>
      <p:sp>
        <p:nvSpPr>
          <p:cNvPr id="10" name="Donut 9">
            <a:extLst>
              <a:ext uri="{FF2B5EF4-FFF2-40B4-BE49-F238E27FC236}">
                <a16:creationId xmlns:a16="http://schemas.microsoft.com/office/drawing/2014/main" id="{D61E0C0A-5551-DB40-BDFD-0533491F4DC4}"/>
              </a:ext>
            </a:extLst>
          </p:cNvPr>
          <p:cNvSpPr/>
          <p:nvPr/>
        </p:nvSpPr>
        <p:spPr>
          <a:xfrm>
            <a:off x="990750" y="3429000"/>
            <a:ext cx="2469141" cy="519764"/>
          </a:xfrm>
          <a:prstGeom prst="donut">
            <a:avLst>
              <a:gd name="adj" fmla="val 104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58687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871450" y="2652604"/>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alibri Light"/>
                <a:ea typeface="+mj-ea"/>
                <a:cs typeface="+mj-cs"/>
                <a:hlinkClick r:id="rId3"/>
              </a:rPr>
              <a:t>https://storymaps.arcgis.com/stories/0ecb1aaf143b4e1981dbe30f38fceec5</a:t>
            </a:r>
            <a:r>
              <a:rPr lang="en-US" sz="3600">
                <a:latin typeface="Calibri Light"/>
                <a:ea typeface="+mj-ea"/>
                <a:cs typeface="+mj-cs"/>
              </a:rPr>
              <a:t> </a:t>
            </a:r>
            <a:endParaRPr lang="en-US" sz="1400"/>
          </a:p>
        </p:txBody>
      </p:sp>
    </p:spTree>
    <p:extLst>
      <p:ext uri="{BB962C8B-B14F-4D97-AF65-F5344CB8AC3E}">
        <p14:creationId xmlns:p14="http://schemas.microsoft.com/office/powerpoint/2010/main" val="3229498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lstStyle/>
          <a:p>
            <a:r>
              <a:rPr lang="en-US" dirty="0"/>
              <a:t>Reach out for help by submitting an issue to</a:t>
            </a:r>
          </a:p>
          <a:p>
            <a:pPr marL="0" indent="0">
              <a:buNone/>
            </a:pPr>
            <a:r>
              <a:rPr lang="en-US" dirty="0">
                <a:hlinkClick r:id="rId3"/>
              </a:rPr>
              <a:t>https://github.com/internetofwater/geoconnex.us</a:t>
            </a:r>
            <a:endParaRPr lang="en-US" dirty="0"/>
          </a:p>
          <a:p>
            <a:pPr marL="0" indent="0">
              <a:buNone/>
            </a:pPr>
            <a:endParaRPr lang="en-US" dirty="0"/>
          </a:p>
          <a:p>
            <a:pPr marL="0" indent="0">
              <a:buNone/>
            </a:pPr>
            <a:r>
              <a:rPr lang="en-US" dirty="0"/>
              <a:t>Or email: </a:t>
            </a:r>
            <a:r>
              <a:rPr lang="en-US" dirty="0">
                <a:hlinkClick r:id="rId4"/>
              </a:rPr>
              <a:t>konda@lincolninst.edu</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D10C893-1ECA-4D42-A028-D503994B3E5E}"/>
              </a:ext>
            </a:extLst>
          </p:cNvPr>
          <p:cNvSpPr/>
          <p:nvPr/>
        </p:nvSpPr>
        <p:spPr>
          <a:xfrm>
            <a:off x="9717430" y="1992593"/>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3F575-013E-4494-B6D1-91728193142A}"/>
              </a:ext>
            </a:extLst>
          </p:cNvPr>
          <p:cNvSpPr>
            <a:spLocks noGrp="1"/>
          </p:cNvSpPr>
          <p:nvPr>
            <p:ph type="title"/>
          </p:nvPr>
        </p:nvSpPr>
        <p:spPr>
          <a:xfrm>
            <a:off x="644293" y="199748"/>
            <a:ext cx="10515600" cy="1325563"/>
          </a:xfrm>
        </p:spPr>
        <p:txBody>
          <a:bodyPr>
            <a:normAutofit fontScale="90000"/>
          </a:bodyPr>
          <a:lstStyle/>
          <a:p>
            <a:r>
              <a:rPr lang="en-US" dirty="0"/>
              <a:t>Geoconnex – enabling conditions for a knowledge graph of water-related data </a:t>
            </a:r>
            <a:r>
              <a:rPr lang="en-US" b="1" dirty="0"/>
              <a:t>without</a:t>
            </a:r>
            <a:r>
              <a:rPr lang="en-US" dirty="0"/>
              <a:t> centralizing data governance and storage</a:t>
            </a:r>
          </a:p>
        </p:txBody>
      </p:sp>
      <p:pic>
        <p:nvPicPr>
          <p:cNvPr id="5" name="Graphic 4" descr="Cell Tower outline">
            <a:extLst>
              <a:ext uri="{FF2B5EF4-FFF2-40B4-BE49-F238E27FC236}">
                <a16:creationId xmlns:a16="http://schemas.microsoft.com/office/drawing/2014/main" id="{91AA29EF-D9CD-4516-A9C4-6DAE0B7C38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2441" y="3192839"/>
            <a:ext cx="599304" cy="599304"/>
          </a:xfrm>
          <a:prstGeom prst="rect">
            <a:avLst/>
          </a:prstGeom>
        </p:spPr>
      </p:pic>
      <p:sp>
        <p:nvSpPr>
          <p:cNvPr id="6" name="Freeform: Shape 5">
            <a:extLst>
              <a:ext uri="{FF2B5EF4-FFF2-40B4-BE49-F238E27FC236}">
                <a16:creationId xmlns:a16="http://schemas.microsoft.com/office/drawing/2014/main" id="{4208AF08-4E72-4317-BF20-334A2D234E4F}"/>
              </a:ext>
            </a:extLst>
          </p:cNvPr>
          <p:cNvSpPr/>
          <p:nvPr/>
        </p:nvSpPr>
        <p:spPr>
          <a:xfrm>
            <a:off x="2363821" y="3005847"/>
            <a:ext cx="6955277" cy="1867710"/>
          </a:xfrm>
          <a:custGeom>
            <a:avLst/>
            <a:gdLst>
              <a:gd name="connsiteX0" fmla="*/ 0 w 6955277"/>
              <a:gd name="connsiteY0" fmla="*/ 1867710 h 1867710"/>
              <a:gd name="connsiteX1" fmla="*/ 1167319 w 6955277"/>
              <a:gd name="connsiteY1" fmla="*/ 1478604 h 1867710"/>
              <a:gd name="connsiteX2" fmla="*/ 2461098 w 6955277"/>
              <a:gd name="connsiteY2" fmla="*/ 1731523 h 1867710"/>
              <a:gd name="connsiteX3" fmla="*/ 3326860 w 6955277"/>
              <a:gd name="connsiteY3" fmla="*/ 1391055 h 1867710"/>
              <a:gd name="connsiteX4" fmla="*/ 3842426 w 6955277"/>
              <a:gd name="connsiteY4" fmla="*/ 661481 h 1867710"/>
              <a:gd name="connsiteX5" fmla="*/ 5622588 w 6955277"/>
              <a:gd name="connsiteY5" fmla="*/ 515566 h 1867710"/>
              <a:gd name="connsiteX6" fmla="*/ 6488349 w 6955277"/>
              <a:gd name="connsiteY6" fmla="*/ 680936 h 1867710"/>
              <a:gd name="connsiteX7" fmla="*/ 6955277 w 6955277"/>
              <a:gd name="connsiteY7" fmla="*/ 0 h 1867710"/>
              <a:gd name="connsiteX8" fmla="*/ 6955277 w 6955277"/>
              <a:gd name="connsiteY8" fmla="*/ 0 h 186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5277" h="1867710">
                <a:moveTo>
                  <a:pt x="0" y="1867710"/>
                </a:moveTo>
                <a:cubicBezTo>
                  <a:pt x="378568" y="1684506"/>
                  <a:pt x="757136" y="1501302"/>
                  <a:pt x="1167319" y="1478604"/>
                </a:cubicBezTo>
                <a:cubicBezTo>
                  <a:pt x="1577502" y="1455906"/>
                  <a:pt x="2101175" y="1746114"/>
                  <a:pt x="2461098" y="1731523"/>
                </a:cubicBezTo>
                <a:cubicBezTo>
                  <a:pt x="2821021" y="1716932"/>
                  <a:pt x="3096639" y="1569395"/>
                  <a:pt x="3326860" y="1391055"/>
                </a:cubicBezTo>
                <a:cubicBezTo>
                  <a:pt x="3557081" y="1212715"/>
                  <a:pt x="3459805" y="807396"/>
                  <a:pt x="3842426" y="661481"/>
                </a:cubicBezTo>
                <a:cubicBezTo>
                  <a:pt x="4225047" y="515566"/>
                  <a:pt x="5181601" y="512324"/>
                  <a:pt x="5622588" y="515566"/>
                </a:cubicBezTo>
                <a:cubicBezTo>
                  <a:pt x="6063575" y="518808"/>
                  <a:pt x="6266234" y="766864"/>
                  <a:pt x="6488349" y="680936"/>
                </a:cubicBezTo>
                <a:cubicBezTo>
                  <a:pt x="6710464" y="595008"/>
                  <a:pt x="6955277" y="0"/>
                  <a:pt x="6955277" y="0"/>
                </a:cubicBezTo>
                <a:lnTo>
                  <a:pt x="6955277" y="0"/>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10;&#10;Description automatically generated with low confidence">
            <a:extLst>
              <a:ext uri="{FF2B5EF4-FFF2-40B4-BE49-F238E27FC236}">
                <a16:creationId xmlns:a16="http://schemas.microsoft.com/office/drawing/2014/main" id="{279C5FBD-4AE2-4D95-AC15-347D51E48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163111" y="3492491"/>
            <a:ext cx="1776750" cy="2132595"/>
          </a:xfrm>
          <a:prstGeom prst="rect">
            <a:avLst/>
          </a:prstGeom>
        </p:spPr>
      </p:pic>
      <p:pic>
        <p:nvPicPr>
          <p:cNvPr id="12" name="Picture 11" descr="Icon&#10;&#10;Description automatically generated">
            <a:extLst>
              <a:ext uri="{FF2B5EF4-FFF2-40B4-BE49-F238E27FC236}">
                <a16:creationId xmlns:a16="http://schemas.microsoft.com/office/drawing/2014/main" id="{C437D7C1-8B65-4DD6-8667-CC0C7F97F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7050" y="4816779"/>
            <a:ext cx="353301" cy="353301"/>
          </a:xfrm>
          <a:prstGeom prst="rect">
            <a:avLst/>
          </a:prstGeom>
        </p:spPr>
      </p:pic>
      <p:cxnSp>
        <p:nvCxnSpPr>
          <p:cNvPr id="18" name="Straight Connector 17">
            <a:extLst>
              <a:ext uri="{FF2B5EF4-FFF2-40B4-BE49-F238E27FC236}">
                <a16:creationId xmlns:a16="http://schemas.microsoft.com/office/drawing/2014/main" id="{78CF1FA7-E4B8-4EB9-B2B5-8867D78C60DE}"/>
              </a:ext>
            </a:extLst>
          </p:cNvPr>
          <p:cNvCxnSpPr>
            <a:stCxn id="6" idx="1"/>
          </p:cNvCxnSpPr>
          <p:nvPr/>
        </p:nvCxnSpPr>
        <p:spPr>
          <a:xfrm flipH="1" flipV="1">
            <a:off x="2512541" y="3212757"/>
            <a:ext cx="1018599" cy="1271694"/>
          </a:xfrm>
          <a:prstGeom prst="line">
            <a:avLst/>
          </a:prstGeom>
          <a:ln w="28575">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pic>
        <p:nvPicPr>
          <p:cNvPr id="19" name="Graphic 18" descr="Cell Tower outline">
            <a:extLst>
              <a:ext uri="{FF2B5EF4-FFF2-40B4-BE49-F238E27FC236}">
                <a16:creationId xmlns:a16="http://schemas.microsoft.com/office/drawing/2014/main" id="{C49907D7-7C2A-4C19-8901-28BE640E0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5738" y="2588355"/>
            <a:ext cx="812830" cy="812830"/>
          </a:xfrm>
          <a:prstGeom prst="rect">
            <a:avLst/>
          </a:prstGeom>
        </p:spPr>
      </p:pic>
      <p:pic>
        <p:nvPicPr>
          <p:cNvPr id="1026" name="Picture 2" descr="Headquarters U.S. Army Corps of Engineers">
            <a:extLst>
              <a:ext uri="{FF2B5EF4-FFF2-40B4-BE49-F238E27FC236}">
                <a16:creationId xmlns:a16="http://schemas.microsoft.com/office/drawing/2014/main" id="{C69A0511-FB4E-4688-A4AB-0488FCD319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5179" y="1823768"/>
            <a:ext cx="671185" cy="5118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06FC7C38-A1E1-404F-8165-93DC51925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7275" y="2709324"/>
            <a:ext cx="983979" cy="362842"/>
          </a:xfrm>
          <a:prstGeom prst="rect">
            <a:avLst/>
          </a:prstGeom>
        </p:spPr>
      </p:pic>
      <p:pic>
        <p:nvPicPr>
          <p:cNvPr id="1028" name="Picture 4" descr="New Mexico Bureau of Geology &amp; Mineral Resources">
            <a:extLst>
              <a:ext uri="{FF2B5EF4-FFF2-40B4-BE49-F238E27FC236}">
                <a16:creationId xmlns:a16="http://schemas.microsoft.com/office/drawing/2014/main" id="{A35FABFF-67A3-426D-A58F-EC301F38DE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4706" y="3928224"/>
            <a:ext cx="1631289" cy="8549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graphical user interface&#10;&#10;Description automatically generated">
            <a:extLst>
              <a:ext uri="{FF2B5EF4-FFF2-40B4-BE49-F238E27FC236}">
                <a16:creationId xmlns:a16="http://schemas.microsoft.com/office/drawing/2014/main" id="{7E9951E0-462D-4208-8D94-0981B0FB1C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05015" y="2051518"/>
            <a:ext cx="758806" cy="557722"/>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96AF14AB-20BB-45E8-94AF-95CDD738A0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24340" y="1494532"/>
            <a:ext cx="1120891" cy="392312"/>
          </a:xfrm>
          <a:prstGeom prst="rect">
            <a:avLst/>
          </a:prstGeom>
        </p:spPr>
      </p:pic>
      <p:pic>
        <p:nvPicPr>
          <p:cNvPr id="1030" name="Picture 6" descr="Water Sample Icon HD Stock Images | Shutterstock">
            <a:extLst>
              <a:ext uri="{FF2B5EF4-FFF2-40B4-BE49-F238E27FC236}">
                <a16:creationId xmlns:a16="http://schemas.microsoft.com/office/drawing/2014/main" id="{06AA1BBF-7525-42E2-9015-E9F3ED96BB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24340" y="1994784"/>
            <a:ext cx="431042" cy="464199"/>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60D2DE65-2BE8-4BF8-8121-D2C1BF52879A}"/>
              </a:ext>
            </a:extLst>
          </p:cNvPr>
          <p:cNvSpPr/>
          <p:nvPr/>
        </p:nvSpPr>
        <p:spPr>
          <a:xfrm>
            <a:off x="96314" y="4705538"/>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text&#10;&#10;Description automatically generated">
            <a:extLst>
              <a:ext uri="{FF2B5EF4-FFF2-40B4-BE49-F238E27FC236}">
                <a16:creationId xmlns:a16="http://schemas.microsoft.com/office/drawing/2014/main" id="{9401E262-5C35-4B54-8D5B-5C6EA0CC89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7088" y="3851217"/>
            <a:ext cx="812830" cy="812830"/>
          </a:xfrm>
          <a:prstGeom prst="rect">
            <a:avLst/>
          </a:prstGeom>
        </p:spPr>
      </p:pic>
      <p:pic>
        <p:nvPicPr>
          <p:cNvPr id="29" name="Picture 6" descr="Water Sample Icon HD Stock Images | Shutterstock">
            <a:extLst>
              <a:ext uri="{FF2B5EF4-FFF2-40B4-BE49-F238E27FC236}">
                <a16:creationId xmlns:a16="http://schemas.microsoft.com/office/drawing/2014/main" id="{B048EC76-F99D-4F8E-8012-00ACB99EDD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9972" y="5234663"/>
            <a:ext cx="431042" cy="4641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Shape&#10;&#10;Description automatically generated with low confidence">
            <a:extLst>
              <a:ext uri="{FF2B5EF4-FFF2-40B4-BE49-F238E27FC236}">
                <a16:creationId xmlns:a16="http://schemas.microsoft.com/office/drawing/2014/main" id="{B9A46D71-CBBC-4803-AAAA-BF29D1836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75" y="4407952"/>
            <a:ext cx="1474573" cy="1524255"/>
          </a:xfrm>
          <a:prstGeom prst="rect">
            <a:avLst/>
          </a:prstGeom>
        </p:spPr>
      </p:pic>
    </p:spTree>
    <p:extLst>
      <p:ext uri="{BB962C8B-B14F-4D97-AF65-F5344CB8AC3E}">
        <p14:creationId xmlns:p14="http://schemas.microsoft.com/office/powerpoint/2010/main" val="377880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D10C893-1ECA-4D42-A028-D503994B3E5E}"/>
              </a:ext>
            </a:extLst>
          </p:cNvPr>
          <p:cNvSpPr/>
          <p:nvPr/>
        </p:nvSpPr>
        <p:spPr>
          <a:xfrm>
            <a:off x="9717430" y="1992593"/>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3F575-013E-4494-B6D1-91728193142A}"/>
              </a:ext>
            </a:extLst>
          </p:cNvPr>
          <p:cNvSpPr>
            <a:spLocks noGrp="1"/>
          </p:cNvSpPr>
          <p:nvPr>
            <p:ph type="title"/>
          </p:nvPr>
        </p:nvSpPr>
        <p:spPr>
          <a:xfrm>
            <a:off x="65464" y="-42817"/>
            <a:ext cx="11906313" cy="1325563"/>
          </a:xfrm>
        </p:spPr>
        <p:txBody>
          <a:bodyPr>
            <a:normAutofit fontScale="90000"/>
          </a:bodyPr>
          <a:lstStyle/>
          <a:p>
            <a:r>
              <a:rPr lang="en-US" dirty="0"/>
              <a:t>Requirement 1: All </a:t>
            </a:r>
            <a:r>
              <a:rPr lang="en-US" dirty="0">
                <a:solidFill>
                  <a:srgbClr val="FF0000"/>
                </a:solidFill>
              </a:rPr>
              <a:t>sites</a:t>
            </a:r>
            <a:r>
              <a:rPr lang="en-US" dirty="0"/>
              <a:t> and </a:t>
            </a:r>
            <a:r>
              <a:rPr lang="en-US" dirty="0">
                <a:solidFill>
                  <a:schemeClr val="accent6">
                    <a:lumMod val="75000"/>
                  </a:schemeClr>
                </a:solidFill>
              </a:rPr>
              <a:t>environmental features </a:t>
            </a:r>
            <a:r>
              <a:rPr lang="en-US" dirty="0"/>
              <a:t>should have internet representations (landing pages)</a:t>
            </a:r>
          </a:p>
        </p:txBody>
      </p:sp>
      <p:pic>
        <p:nvPicPr>
          <p:cNvPr id="5" name="Graphic 4" descr="Cell Tower outline">
            <a:extLst>
              <a:ext uri="{FF2B5EF4-FFF2-40B4-BE49-F238E27FC236}">
                <a16:creationId xmlns:a16="http://schemas.microsoft.com/office/drawing/2014/main" id="{91AA29EF-D9CD-4516-A9C4-6DAE0B7C38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7728" y="3186531"/>
            <a:ext cx="599304" cy="599304"/>
          </a:xfrm>
          <a:prstGeom prst="rect">
            <a:avLst/>
          </a:prstGeom>
        </p:spPr>
      </p:pic>
      <p:sp>
        <p:nvSpPr>
          <p:cNvPr id="6" name="Freeform: Shape 5">
            <a:extLst>
              <a:ext uri="{FF2B5EF4-FFF2-40B4-BE49-F238E27FC236}">
                <a16:creationId xmlns:a16="http://schemas.microsoft.com/office/drawing/2014/main" id="{4208AF08-4E72-4317-BF20-334A2D234E4F}"/>
              </a:ext>
            </a:extLst>
          </p:cNvPr>
          <p:cNvSpPr/>
          <p:nvPr/>
        </p:nvSpPr>
        <p:spPr>
          <a:xfrm>
            <a:off x="2363821" y="3005847"/>
            <a:ext cx="6955277" cy="1867710"/>
          </a:xfrm>
          <a:custGeom>
            <a:avLst/>
            <a:gdLst>
              <a:gd name="connsiteX0" fmla="*/ 0 w 6955277"/>
              <a:gd name="connsiteY0" fmla="*/ 1867710 h 1867710"/>
              <a:gd name="connsiteX1" fmla="*/ 1167319 w 6955277"/>
              <a:gd name="connsiteY1" fmla="*/ 1478604 h 1867710"/>
              <a:gd name="connsiteX2" fmla="*/ 2461098 w 6955277"/>
              <a:gd name="connsiteY2" fmla="*/ 1731523 h 1867710"/>
              <a:gd name="connsiteX3" fmla="*/ 3326860 w 6955277"/>
              <a:gd name="connsiteY3" fmla="*/ 1391055 h 1867710"/>
              <a:gd name="connsiteX4" fmla="*/ 3842426 w 6955277"/>
              <a:gd name="connsiteY4" fmla="*/ 661481 h 1867710"/>
              <a:gd name="connsiteX5" fmla="*/ 5622588 w 6955277"/>
              <a:gd name="connsiteY5" fmla="*/ 515566 h 1867710"/>
              <a:gd name="connsiteX6" fmla="*/ 6488349 w 6955277"/>
              <a:gd name="connsiteY6" fmla="*/ 680936 h 1867710"/>
              <a:gd name="connsiteX7" fmla="*/ 6955277 w 6955277"/>
              <a:gd name="connsiteY7" fmla="*/ 0 h 1867710"/>
              <a:gd name="connsiteX8" fmla="*/ 6955277 w 6955277"/>
              <a:gd name="connsiteY8" fmla="*/ 0 h 186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5277" h="1867710">
                <a:moveTo>
                  <a:pt x="0" y="1867710"/>
                </a:moveTo>
                <a:cubicBezTo>
                  <a:pt x="378568" y="1684506"/>
                  <a:pt x="757136" y="1501302"/>
                  <a:pt x="1167319" y="1478604"/>
                </a:cubicBezTo>
                <a:cubicBezTo>
                  <a:pt x="1577502" y="1455906"/>
                  <a:pt x="2101175" y="1746114"/>
                  <a:pt x="2461098" y="1731523"/>
                </a:cubicBezTo>
                <a:cubicBezTo>
                  <a:pt x="2821021" y="1716932"/>
                  <a:pt x="3096639" y="1569395"/>
                  <a:pt x="3326860" y="1391055"/>
                </a:cubicBezTo>
                <a:cubicBezTo>
                  <a:pt x="3557081" y="1212715"/>
                  <a:pt x="3459805" y="807396"/>
                  <a:pt x="3842426" y="661481"/>
                </a:cubicBezTo>
                <a:cubicBezTo>
                  <a:pt x="4225047" y="515566"/>
                  <a:pt x="5181601" y="512324"/>
                  <a:pt x="5622588" y="515566"/>
                </a:cubicBezTo>
                <a:cubicBezTo>
                  <a:pt x="6063575" y="518808"/>
                  <a:pt x="6266234" y="766864"/>
                  <a:pt x="6488349" y="680936"/>
                </a:cubicBezTo>
                <a:cubicBezTo>
                  <a:pt x="6710464" y="595008"/>
                  <a:pt x="6955277" y="0"/>
                  <a:pt x="6955277" y="0"/>
                </a:cubicBezTo>
                <a:lnTo>
                  <a:pt x="6955277" y="0"/>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10;&#10;Description automatically generated with low confidence">
            <a:extLst>
              <a:ext uri="{FF2B5EF4-FFF2-40B4-BE49-F238E27FC236}">
                <a16:creationId xmlns:a16="http://schemas.microsoft.com/office/drawing/2014/main" id="{279C5FBD-4AE2-4D95-AC15-347D51E48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602666" y="1558882"/>
            <a:ext cx="1776750" cy="2132595"/>
          </a:xfrm>
          <a:prstGeom prst="rect">
            <a:avLst/>
          </a:prstGeom>
        </p:spPr>
      </p:pic>
      <p:pic>
        <p:nvPicPr>
          <p:cNvPr id="12" name="Picture 11" descr="Icon&#10;&#10;Description automatically generated">
            <a:extLst>
              <a:ext uri="{FF2B5EF4-FFF2-40B4-BE49-F238E27FC236}">
                <a16:creationId xmlns:a16="http://schemas.microsoft.com/office/drawing/2014/main" id="{C437D7C1-8B65-4DD6-8667-CC0C7F97F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7050" y="4816779"/>
            <a:ext cx="353301" cy="353301"/>
          </a:xfrm>
          <a:prstGeom prst="rect">
            <a:avLst/>
          </a:prstGeom>
        </p:spPr>
      </p:pic>
      <p:cxnSp>
        <p:nvCxnSpPr>
          <p:cNvPr id="18" name="Straight Connector 17">
            <a:extLst>
              <a:ext uri="{FF2B5EF4-FFF2-40B4-BE49-F238E27FC236}">
                <a16:creationId xmlns:a16="http://schemas.microsoft.com/office/drawing/2014/main" id="{78CF1FA7-E4B8-4EB9-B2B5-8867D78C60DE}"/>
              </a:ext>
            </a:extLst>
          </p:cNvPr>
          <p:cNvCxnSpPr>
            <a:stCxn id="6" idx="1"/>
          </p:cNvCxnSpPr>
          <p:nvPr/>
        </p:nvCxnSpPr>
        <p:spPr>
          <a:xfrm flipH="1" flipV="1">
            <a:off x="2512541" y="3212757"/>
            <a:ext cx="1018599" cy="1271694"/>
          </a:xfrm>
          <a:prstGeom prst="line">
            <a:avLst/>
          </a:prstGeom>
          <a:ln w="28575">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pic>
        <p:nvPicPr>
          <p:cNvPr id="19" name="Graphic 18" descr="Cell Tower outline">
            <a:extLst>
              <a:ext uri="{FF2B5EF4-FFF2-40B4-BE49-F238E27FC236}">
                <a16:creationId xmlns:a16="http://schemas.microsoft.com/office/drawing/2014/main" id="{C49907D7-7C2A-4C19-8901-28BE640E0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5738" y="2588355"/>
            <a:ext cx="812830" cy="812830"/>
          </a:xfrm>
          <a:prstGeom prst="rect">
            <a:avLst/>
          </a:prstGeom>
        </p:spPr>
      </p:pic>
      <p:pic>
        <p:nvPicPr>
          <p:cNvPr id="1026" name="Picture 2" descr="Headquarters U.S. Army Corps of Engineers">
            <a:extLst>
              <a:ext uri="{FF2B5EF4-FFF2-40B4-BE49-F238E27FC236}">
                <a16:creationId xmlns:a16="http://schemas.microsoft.com/office/drawing/2014/main" id="{C69A0511-FB4E-4688-A4AB-0488FCD319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5179" y="1823768"/>
            <a:ext cx="671185" cy="5118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06FC7C38-A1E1-404F-8165-93DC51925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7275" y="2709324"/>
            <a:ext cx="983979" cy="362842"/>
          </a:xfrm>
          <a:prstGeom prst="rect">
            <a:avLst/>
          </a:prstGeom>
        </p:spPr>
      </p:pic>
      <p:pic>
        <p:nvPicPr>
          <p:cNvPr id="1028" name="Picture 4" descr="New Mexico Bureau of Geology &amp; Mineral Resources">
            <a:extLst>
              <a:ext uri="{FF2B5EF4-FFF2-40B4-BE49-F238E27FC236}">
                <a16:creationId xmlns:a16="http://schemas.microsoft.com/office/drawing/2014/main" id="{A35FABFF-67A3-426D-A58F-EC301F38DE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4706" y="3928224"/>
            <a:ext cx="1631289" cy="8549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graphical user interface&#10;&#10;Description automatically generated">
            <a:extLst>
              <a:ext uri="{FF2B5EF4-FFF2-40B4-BE49-F238E27FC236}">
                <a16:creationId xmlns:a16="http://schemas.microsoft.com/office/drawing/2014/main" id="{7E9951E0-462D-4208-8D94-0981B0FB1C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05015" y="2051518"/>
            <a:ext cx="758806" cy="557722"/>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96AF14AB-20BB-45E8-94AF-95CDD738A0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24340" y="1494532"/>
            <a:ext cx="1120891" cy="392312"/>
          </a:xfrm>
          <a:prstGeom prst="rect">
            <a:avLst/>
          </a:prstGeom>
        </p:spPr>
      </p:pic>
      <p:pic>
        <p:nvPicPr>
          <p:cNvPr id="1030" name="Picture 6" descr="Water Sample Icon HD Stock Images | Shutterstock">
            <a:extLst>
              <a:ext uri="{FF2B5EF4-FFF2-40B4-BE49-F238E27FC236}">
                <a16:creationId xmlns:a16="http://schemas.microsoft.com/office/drawing/2014/main" id="{06AA1BBF-7525-42E2-9015-E9F3ED96BB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24340" y="1994784"/>
            <a:ext cx="431042" cy="464199"/>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60D2DE65-2BE8-4BF8-8121-D2C1BF52879A}"/>
              </a:ext>
            </a:extLst>
          </p:cNvPr>
          <p:cNvSpPr/>
          <p:nvPr/>
        </p:nvSpPr>
        <p:spPr>
          <a:xfrm>
            <a:off x="254075" y="4643543"/>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text&#10;&#10;Description automatically generated">
            <a:extLst>
              <a:ext uri="{FF2B5EF4-FFF2-40B4-BE49-F238E27FC236}">
                <a16:creationId xmlns:a16="http://schemas.microsoft.com/office/drawing/2014/main" id="{9401E262-5C35-4B54-8D5B-5C6EA0CC89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02457" y="3996144"/>
            <a:ext cx="812830" cy="812830"/>
          </a:xfrm>
          <a:prstGeom prst="rect">
            <a:avLst/>
          </a:prstGeom>
        </p:spPr>
      </p:pic>
      <p:pic>
        <p:nvPicPr>
          <p:cNvPr id="29" name="Picture 6" descr="Water Sample Icon HD Stock Images | Shutterstock">
            <a:extLst>
              <a:ext uri="{FF2B5EF4-FFF2-40B4-BE49-F238E27FC236}">
                <a16:creationId xmlns:a16="http://schemas.microsoft.com/office/drawing/2014/main" id="{B048EC76-F99D-4F8E-8012-00ACB99EDD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2017" y="4873557"/>
            <a:ext cx="431042" cy="464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web page icon">
            <a:extLst>
              <a:ext uri="{FF2B5EF4-FFF2-40B4-BE49-F238E27FC236}">
                <a16:creationId xmlns:a16="http://schemas.microsoft.com/office/drawing/2014/main" id="{95372002-48C9-41E4-8F29-6FD96DE3373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3584" y="2119853"/>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1" name="Picture 2" descr="Image result for web page icon">
            <a:extLst>
              <a:ext uri="{FF2B5EF4-FFF2-40B4-BE49-F238E27FC236}">
                <a16:creationId xmlns:a16="http://schemas.microsoft.com/office/drawing/2014/main" id="{AD6B1F56-A0FD-434D-8114-2113CBC4E3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86315" y="3160502"/>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2" name="Picture 2" descr="Image result for web page icon">
            <a:extLst>
              <a:ext uri="{FF2B5EF4-FFF2-40B4-BE49-F238E27FC236}">
                <a16:creationId xmlns:a16="http://schemas.microsoft.com/office/drawing/2014/main" id="{E39D0E53-CAD3-418A-BA1E-DD6E929C8A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99513" y="2871460"/>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4" name="Picture 2" descr="Image result for web page icon">
            <a:extLst>
              <a:ext uri="{FF2B5EF4-FFF2-40B4-BE49-F238E27FC236}">
                <a16:creationId xmlns:a16="http://schemas.microsoft.com/office/drawing/2014/main" id="{CB6F73AC-6A44-4200-BC3A-29516E05615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8515" y="4829396"/>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7" name="Picture 2" descr="Image result for web page icon">
            <a:extLst>
              <a:ext uri="{FF2B5EF4-FFF2-40B4-BE49-F238E27FC236}">
                <a16:creationId xmlns:a16="http://schemas.microsoft.com/office/drawing/2014/main" id="{E5DE84A7-C2D6-4255-95AC-DEBF2A241F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62421" y="1447920"/>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8" name="Picture 2" descr="Image result for web page icon">
            <a:extLst>
              <a:ext uri="{FF2B5EF4-FFF2-40B4-BE49-F238E27FC236}">
                <a16:creationId xmlns:a16="http://schemas.microsoft.com/office/drawing/2014/main" id="{B82931CC-B9CD-4F22-897F-EFDF1047BA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8114" y="4343547"/>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30" name="Picture 2" descr="Image result for web page icon">
            <a:extLst>
              <a:ext uri="{FF2B5EF4-FFF2-40B4-BE49-F238E27FC236}">
                <a16:creationId xmlns:a16="http://schemas.microsoft.com/office/drawing/2014/main" id="{70C68A52-BF43-4257-924C-2186BFAF69C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90513" y="5426783"/>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1" name="Picture 2" descr="Image result for web page icon">
            <a:extLst>
              <a:ext uri="{FF2B5EF4-FFF2-40B4-BE49-F238E27FC236}">
                <a16:creationId xmlns:a16="http://schemas.microsoft.com/office/drawing/2014/main" id="{F1298F53-61A9-4463-B725-3887981CF9A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0681" y="3555680"/>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2" name="Picture 2" descr="Image result for web page icon">
            <a:extLst>
              <a:ext uri="{FF2B5EF4-FFF2-40B4-BE49-F238E27FC236}">
                <a16:creationId xmlns:a16="http://schemas.microsoft.com/office/drawing/2014/main" id="{FAA35EBF-EBAB-438F-A733-BF4BB18F90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6808" y="4287766"/>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3" name="Picture 2" descr="Image result for web page icon">
            <a:extLst>
              <a:ext uri="{FF2B5EF4-FFF2-40B4-BE49-F238E27FC236}">
                <a16:creationId xmlns:a16="http://schemas.microsoft.com/office/drawing/2014/main" id="{310CF29F-8949-4ADE-A9FE-84E2BD3FE7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53786" y="2509691"/>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25" name="Picture 24" descr="Shape&#10;&#10;Description automatically generated with low confidence">
            <a:extLst>
              <a:ext uri="{FF2B5EF4-FFF2-40B4-BE49-F238E27FC236}">
                <a16:creationId xmlns:a16="http://schemas.microsoft.com/office/drawing/2014/main" id="{B9A46D71-CBBC-4803-AAAA-BF29D1836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649" y="4388042"/>
            <a:ext cx="1474573" cy="1524255"/>
          </a:xfrm>
          <a:prstGeom prst="rect">
            <a:avLst/>
          </a:prstGeom>
        </p:spPr>
      </p:pic>
    </p:spTree>
    <p:extLst>
      <p:ext uri="{BB962C8B-B14F-4D97-AF65-F5344CB8AC3E}">
        <p14:creationId xmlns:p14="http://schemas.microsoft.com/office/powerpoint/2010/main" val="400288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0D2DE65-2BE8-4BF8-8121-D2C1BF52879A}"/>
              </a:ext>
            </a:extLst>
          </p:cNvPr>
          <p:cNvSpPr/>
          <p:nvPr/>
        </p:nvSpPr>
        <p:spPr>
          <a:xfrm>
            <a:off x="337158" y="4757963"/>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10C893-1ECA-4D42-A028-D503994B3E5E}"/>
              </a:ext>
            </a:extLst>
          </p:cNvPr>
          <p:cNvSpPr/>
          <p:nvPr/>
        </p:nvSpPr>
        <p:spPr>
          <a:xfrm>
            <a:off x="9717430" y="1992593"/>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3F575-013E-4494-B6D1-91728193142A}"/>
              </a:ext>
            </a:extLst>
          </p:cNvPr>
          <p:cNvSpPr>
            <a:spLocks noGrp="1"/>
          </p:cNvSpPr>
          <p:nvPr>
            <p:ph type="title"/>
          </p:nvPr>
        </p:nvSpPr>
        <p:spPr>
          <a:xfrm>
            <a:off x="208739" y="-88866"/>
            <a:ext cx="12223209" cy="1325563"/>
          </a:xfrm>
        </p:spPr>
        <p:txBody>
          <a:bodyPr>
            <a:normAutofit/>
          </a:bodyPr>
          <a:lstStyle/>
          <a:p>
            <a:r>
              <a:rPr lang="en-US"/>
              <a:t>Requirement 2: Landing pages should be resolvable by </a:t>
            </a:r>
            <a:r>
              <a:rPr lang="en-US" b="1"/>
              <a:t>persistent identifiers</a:t>
            </a:r>
          </a:p>
        </p:txBody>
      </p:sp>
      <p:pic>
        <p:nvPicPr>
          <p:cNvPr id="5" name="Graphic 4" descr="Cell Tower outline">
            <a:extLst>
              <a:ext uri="{FF2B5EF4-FFF2-40B4-BE49-F238E27FC236}">
                <a16:creationId xmlns:a16="http://schemas.microsoft.com/office/drawing/2014/main" id="{91AA29EF-D9CD-4516-A9C4-6DAE0B7C38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7728" y="3186531"/>
            <a:ext cx="599304" cy="599304"/>
          </a:xfrm>
          <a:prstGeom prst="rect">
            <a:avLst/>
          </a:prstGeom>
        </p:spPr>
      </p:pic>
      <p:sp>
        <p:nvSpPr>
          <p:cNvPr id="6" name="Freeform: Shape 5">
            <a:extLst>
              <a:ext uri="{FF2B5EF4-FFF2-40B4-BE49-F238E27FC236}">
                <a16:creationId xmlns:a16="http://schemas.microsoft.com/office/drawing/2014/main" id="{4208AF08-4E72-4317-BF20-334A2D234E4F}"/>
              </a:ext>
            </a:extLst>
          </p:cNvPr>
          <p:cNvSpPr/>
          <p:nvPr/>
        </p:nvSpPr>
        <p:spPr>
          <a:xfrm>
            <a:off x="2363821" y="3005847"/>
            <a:ext cx="6955277" cy="1867710"/>
          </a:xfrm>
          <a:custGeom>
            <a:avLst/>
            <a:gdLst>
              <a:gd name="connsiteX0" fmla="*/ 0 w 6955277"/>
              <a:gd name="connsiteY0" fmla="*/ 1867710 h 1867710"/>
              <a:gd name="connsiteX1" fmla="*/ 1167319 w 6955277"/>
              <a:gd name="connsiteY1" fmla="*/ 1478604 h 1867710"/>
              <a:gd name="connsiteX2" fmla="*/ 2461098 w 6955277"/>
              <a:gd name="connsiteY2" fmla="*/ 1731523 h 1867710"/>
              <a:gd name="connsiteX3" fmla="*/ 3326860 w 6955277"/>
              <a:gd name="connsiteY3" fmla="*/ 1391055 h 1867710"/>
              <a:gd name="connsiteX4" fmla="*/ 3842426 w 6955277"/>
              <a:gd name="connsiteY4" fmla="*/ 661481 h 1867710"/>
              <a:gd name="connsiteX5" fmla="*/ 5622588 w 6955277"/>
              <a:gd name="connsiteY5" fmla="*/ 515566 h 1867710"/>
              <a:gd name="connsiteX6" fmla="*/ 6488349 w 6955277"/>
              <a:gd name="connsiteY6" fmla="*/ 680936 h 1867710"/>
              <a:gd name="connsiteX7" fmla="*/ 6955277 w 6955277"/>
              <a:gd name="connsiteY7" fmla="*/ 0 h 1867710"/>
              <a:gd name="connsiteX8" fmla="*/ 6955277 w 6955277"/>
              <a:gd name="connsiteY8" fmla="*/ 0 h 186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5277" h="1867710">
                <a:moveTo>
                  <a:pt x="0" y="1867710"/>
                </a:moveTo>
                <a:cubicBezTo>
                  <a:pt x="378568" y="1684506"/>
                  <a:pt x="757136" y="1501302"/>
                  <a:pt x="1167319" y="1478604"/>
                </a:cubicBezTo>
                <a:cubicBezTo>
                  <a:pt x="1577502" y="1455906"/>
                  <a:pt x="2101175" y="1746114"/>
                  <a:pt x="2461098" y="1731523"/>
                </a:cubicBezTo>
                <a:cubicBezTo>
                  <a:pt x="2821021" y="1716932"/>
                  <a:pt x="3096639" y="1569395"/>
                  <a:pt x="3326860" y="1391055"/>
                </a:cubicBezTo>
                <a:cubicBezTo>
                  <a:pt x="3557081" y="1212715"/>
                  <a:pt x="3459805" y="807396"/>
                  <a:pt x="3842426" y="661481"/>
                </a:cubicBezTo>
                <a:cubicBezTo>
                  <a:pt x="4225047" y="515566"/>
                  <a:pt x="5181601" y="512324"/>
                  <a:pt x="5622588" y="515566"/>
                </a:cubicBezTo>
                <a:cubicBezTo>
                  <a:pt x="6063575" y="518808"/>
                  <a:pt x="6266234" y="766864"/>
                  <a:pt x="6488349" y="680936"/>
                </a:cubicBezTo>
                <a:cubicBezTo>
                  <a:pt x="6710464" y="595008"/>
                  <a:pt x="6955277" y="0"/>
                  <a:pt x="6955277" y="0"/>
                </a:cubicBezTo>
                <a:lnTo>
                  <a:pt x="6955277" y="0"/>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10;&#10;Description automatically generated with low confidence">
            <a:extLst>
              <a:ext uri="{FF2B5EF4-FFF2-40B4-BE49-F238E27FC236}">
                <a16:creationId xmlns:a16="http://schemas.microsoft.com/office/drawing/2014/main" id="{279C5FBD-4AE2-4D95-AC15-347D51E48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602666" y="1558882"/>
            <a:ext cx="1776750" cy="2132595"/>
          </a:xfrm>
          <a:prstGeom prst="rect">
            <a:avLst/>
          </a:prstGeom>
        </p:spPr>
      </p:pic>
      <p:pic>
        <p:nvPicPr>
          <p:cNvPr id="12" name="Picture 11" descr="Icon&#10;&#10;Description automatically generated">
            <a:extLst>
              <a:ext uri="{FF2B5EF4-FFF2-40B4-BE49-F238E27FC236}">
                <a16:creationId xmlns:a16="http://schemas.microsoft.com/office/drawing/2014/main" id="{C437D7C1-8B65-4DD6-8667-CC0C7F97F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7050" y="4816779"/>
            <a:ext cx="353301" cy="353301"/>
          </a:xfrm>
          <a:prstGeom prst="rect">
            <a:avLst/>
          </a:prstGeom>
        </p:spPr>
      </p:pic>
      <p:cxnSp>
        <p:nvCxnSpPr>
          <p:cNvPr id="18" name="Straight Connector 17">
            <a:extLst>
              <a:ext uri="{FF2B5EF4-FFF2-40B4-BE49-F238E27FC236}">
                <a16:creationId xmlns:a16="http://schemas.microsoft.com/office/drawing/2014/main" id="{78CF1FA7-E4B8-4EB9-B2B5-8867D78C60DE}"/>
              </a:ext>
            </a:extLst>
          </p:cNvPr>
          <p:cNvCxnSpPr>
            <a:stCxn id="6" idx="1"/>
          </p:cNvCxnSpPr>
          <p:nvPr/>
        </p:nvCxnSpPr>
        <p:spPr>
          <a:xfrm flipH="1" flipV="1">
            <a:off x="2512541" y="3212757"/>
            <a:ext cx="1018599" cy="1271694"/>
          </a:xfrm>
          <a:prstGeom prst="line">
            <a:avLst/>
          </a:prstGeom>
          <a:ln w="28575">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pic>
        <p:nvPicPr>
          <p:cNvPr id="19" name="Graphic 18" descr="Cell Tower outline">
            <a:extLst>
              <a:ext uri="{FF2B5EF4-FFF2-40B4-BE49-F238E27FC236}">
                <a16:creationId xmlns:a16="http://schemas.microsoft.com/office/drawing/2014/main" id="{C49907D7-7C2A-4C19-8901-28BE640E0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5738" y="2588355"/>
            <a:ext cx="812830" cy="812830"/>
          </a:xfrm>
          <a:prstGeom prst="rect">
            <a:avLst/>
          </a:prstGeom>
        </p:spPr>
      </p:pic>
      <p:pic>
        <p:nvPicPr>
          <p:cNvPr id="1026" name="Picture 2" descr="Headquarters U.S. Army Corps of Engineers">
            <a:extLst>
              <a:ext uri="{FF2B5EF4-FFF2-40B4-BE49-F238E27FC236}">
                <a16:creationId xmlns:a16="http://schemas.microsoft.com/office/drawing/2014/main" id="{C69A0511-FB4E-4688-A4AB-0488FCD319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5179" y="1823768"/>
            <a:ext cx="671185" cy="5118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06FC7C38-A1E1-404F-8165-93DC51925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7275" y="2709324"/>
            <a:ext cx="983979" cy="362842"/>
          </a:xfrm>
          <a:prstGeom prst="rect">
            <a:avLst/>
          </a:prstGeom>
        </p:spPr>
      </p:pic>
      <p:pic>
        <p:nvPicPr>
          <p:cNvPr id="1028" name="Picture 4" descr="New Mexico Bureau of Geology &amp; Mineral Resources">
            <a:extLst>
              <a:ext uri="{FF2B5EF4-FFF2-40B4-BE49-F238E27FC236}">
                <a16:creationId xmlns:a16="http://schemas.microsoft.com/office/drawing/2014/main" id="{A35FABFF-67A3-426D-A58F-EC301F38DE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4706" y="3928224"/>
            <a:ext cx="1631289" cy="8549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graphical user interface&#10;&#10;Description automatically generated">
            <a:extLst>
              <a:ext uri="{FF2B5EF4-FFF2-40B4-BE49-F238E27FC236}">
                <a16:creationId xmlns:a16="http://schemas.microsoft.com/office/drawing/2014/main" id="{7E9951E0-462D-4208-8D94-0981B0FB1C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05015" y="2051518"/>
            <a:ext cx="758806" cy="557722"/>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96AF14AB-20BB-45E8-94AF-95CDD738A0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24340" y="1494532"/>
            <a:ext cx="1120891" cy="392312"/>
          </a:xfrm>
          <a:prstGeom prst="rect">
            <a:avLst/>
          </a:prstGeom>
        </p:spPr>
      </p:pic>
      <p:pic>
        <p:nvPicPr>
          <p:cNvPr id="1030" name="Picture 6" descr="Water Sample Icon HD Stock Images | Shutterstock">
            <a:extLst>
              <a:ext uri="{FF2B5EF4-FFF2-40B4-BE49-F238E27FC236}">
                <a16:creationId xmlns:a16="http://schemas.microsoft.com/office/drawing/2014/main" id="{06AA1BBF-7525-42E2-9015-E9F3ED96BB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24340" y="1994784"/>
            <a:ext cx="431042" cy="4641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Shape&#10;&#10;Description automatically generated with low confidence">
            <a:extLst>
              <a:ext uri="{FF2B5EF4-FFF2-40B4-BE49-F238E27FC236}">
                <a16:creationId xmlns:a16="http://schemas.microsoft.com/office/drawing/2014/main" id="{B9A46D71-CBBC-4803-AAAA-BF29D1836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32" y="4502462"/>
            <a:ext cx="1474573" cy="1524255"/>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9401E262-5C35-4B54-8D5B-5C6EA0CC89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2003" y="3836639"/>
            <a:ext cx="812830" cy="812830"/>
          </a:xfrm>
          <a:prstGeom prst="rect">
            <a:avLst/>
          </a:prstGeom>
        </p:spPr>
      </p:pic>
      <p:pic>
        <p:nvPicPr>
          <p:cNvPr id="29" name="Picture 6" descr="Water Sample Icon HD Stock Images | Shutterstock">
            <a:extLst>
              <a:ext uri="{FF2B5EF4-FFF2-40B4-BE49-F238E27FC236}">
                <a16:creationId xmlns:a16="http://schemas.microsoft.com/office/drawing/2014/main" id="{B048EC76-F99D-4F8E-8012-00ACB99EDD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5978" y="4993429"/>
            <a:ext cx="431042" cy="464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web page icon">
            <a:extLst>
              <a:ext uri="{FF2B5EF4-FFF2-40B4-BE49-F238E27FC236}">
                <a16:creationId xmlns:a16="http://schemas.microsoft.com/office/drawing/2014/main" id="{95372002-48C9-41E4-8F29-6FD96DE3373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3584" y="2119853"/>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1" name="Picture 2" descr="Image result for web page icon">
            <a:extLst>
              <a:ext uri="{FF2B5EF4-FFF2-40B4-BE49-F238E27FC236}">
                <a16:creationId xmlns:a16="http://schemas.microsoft.com/office/drawing/2014/main" id="{AD6B1F56-A0FD-434D-8114-2113CBC4E3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86315" y="3160502"/>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2" name="Picture 2" descr="Image result for web page icon">
            <a:extLst>
              <a:ext uri="{FF2B5EF4-FFF2-40B4-BE49-F238E27FC236}">
                <a16:creationId xmlns:a16="http://schemas.microsoft.com/office/drawing/2014/main" id="{E39D0E53-CAD3-418A-BA1E-DD6E929C8A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99513" y="2871460"/>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4" name="Picture 2" descr="Image result for web page icon">
            <a:extLst>
              <a:ext uri="{FF2B5EF4-FFF2-40B4-BE49-F238E27FC236}">
                <a16:creationId xmlns:a16="http://schemas.microsoft.com/office/drawing/2014/main" id="{CB6F73AC-6A44-4200-BC3A-29516E05615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8515" y="4829396"/>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7" name="Picture 2" descr="Image result for web page icon">
            <a:extLst>
              <a:ext uri="{FF2B5EF4-FFF2-40B4-BE49-F238E27FC236}">
                <a16:creationId xmlns:a16="http://schemas.microsoft.com/office/drawing/2014/main" id="{E5DE84A7-C2D6-4255-95AC-DEBF2A241F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62421" y="1447920"/>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8" name="Picture 2" descr="Image result for web page icon">
            <a:extLst>
              <a:ext uri="{FF2B5EF4-FFF2-40B4-BE49-F238E27FC236}">
                <a16:creationId xmlns:a16="http://schemas.microsoft.com/office/drawing/2014/main" id="{B82931CC-B9CD-4F22-897F-EFDF1047BA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1012" y="4364736"/>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30" name="Picture 2" descr="Image result for web page icon">
            <a:extLst>
              <a:ext uri="{FF2B5EF4-FFF2-40B4-BE49-F238E27FC236}">
                <a16:creationId xmlns:a16="http://schemas.microsoft.com/office/drawing/2014/main" id="{70C68A52-BF43-4257-924C-2186BFAF69C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54555" y="5346667"/>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1" name="Picture 2" descr="Image result for web page icon">
            <a:extLst>
              <a:ext uri="{FF2B5EF4-FFF2-40B4-BE49-F238E27FC236}">
                <a16:creationId xmlns:a16="http://schemas.microsoft.com/office/drawing/2014/main" id="{F1298F53-61A9-4463-B725-3887981CF9A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0681" y="3555680"/>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2" name="Picture 2" descr="Image result for web page icon">
            <a:extLst>
              <a:ext uri="{FF2B5EF4-FFF2-40B4-BE49-F238E27FC236}">
                <a16:creationId xmlns:a16="http://schemas.microsoft.com/office/drawing/2014/main" id="{FAA35EBF-EBAB-438F-A733-BF4BB18F90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6808" y="4287766"/>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3" name="Picture 2" descr="Image result for web page icon">
            <a:extLst>
              <a:ext uri="{FF2B5EF4-FFF2-40B4-BE49-F238E27FC236}">
                <a16:creationId xmlns:a16="http://schemas.microsoft.com/office/drawing/2014/main" id="{310CF29F-8949-4ADE-A9FE-84E2BD3FE7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53786" y="2509691"/>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C5BD86-E5DE-4086-8D23-F1FBC9F2398E}"/>
              </a:ext>
            </a:extLst>
          </p:cNvPr>
          <p:cNvSpPr txBox="1"/>
          <p:nvPr/>
        </p:nvSpPr>
        <p:spPr>
          <a:xfrm>
            <a:off x="7187050" y="5543760"/>
            <a:ext cx="4135095" cy="369332"/>
          </a:xfrm>
          <a:prstGeom prst="rect">
            <a:avLst/>
          </a:prstGeom>
          <a:noFill/>
        </p:spPr>
        <p:txBody>
          <a:bodyPr wrap="square" rtlCol="0">
            <a:spAutoFit/>
          </a:bodyPr>
          <a:lstStyle/>
          <a:p>
            <a:r>
              <a:rPr lang="en-US" b="1" dirty="0"/>
              <a:t>https://geoconnex.us/</a:t>
            </a:r>
            <a:r>
              <a:rPr lang="en-US" b="1" dirty="0" err="1"/>
              <a:t>nmt</a:t>
            </a:r>
            <a:r>
              <a:rPr lang="en-US" b="1" dirty="0"/>
              <a:t>/well/223</a:t>
            </a:r>
          </a:p>
        </p:txBody>
      </p:sp>
      <p:sp>
        <p:nvSpPr>
          <p:cNvPr id="34" name="TextBox 33">
            <a:extLst>
              <a:ext uri="{FF2B5EF4-FFF2-40B4-BE49-F238E27FC236}">
                <a16:creationId xmlns:a16="http://schemas.microsoft.com/office/drawing/2014/main" id="{7BDBB127-6F76-4CD5-A525-F2B3B93B9F9F}"/>
              </a:ext>
            </a:extLst>
          </p:cNvPr>
          <p:cNvSpPr txBox="1"/>
          <p:nvPr/>
        </p:nvSpPr>
        <p:spPr>
          <a:xfrm>
            <a:off x="4245075" y="1709633"/>
            <a:ext cx="4135095" cy="646331"/>
          </a:xfrm>
          <a:prstGeom prst="rect">
            <a:avLst/>
          </a:prstGeom>
          <a:noFill/>
        </p:spPr>
        <p:txBody>
          <a:bodyPr wrap="square" rtlCol="0">
            <a:spAutoFit/>
          </a:bodyPr>
          <a:lstStyle/>
          <a:p>
            <a:r>
              <a:rPr lang="en-US" b="1" dirty="0"/>
              <a:t>https://geoconnex.us/</a:t>
            </a:r>
            <a:r>
              <a:rPr lang="en-US" b="1" dirty="0" err="1"/>
              <a:t>usgs</a:t>
            </a:r>
            <a:r>
              <a:rPr lang="en-US" b="1" dirty="0"/>
              <a:t>/monitoring-location/3287897</a:t>
            </a:r>
          </a:p>
        </p:txBody>
      </p:sp>
      <p:sp>
        <p:nvSpPr>
          <p:cNvPr id="37" name="TextBox 36">
            <a:extLst>
              <a:ext uri="{FF2B5EF4-FFF2-40B4-BE49-F238E27FC236}">
                <a16:creationId xmlns:a16="http://schemas.microsoft.com/office/drawing/2014/main" id="{8BFC7828-4187-40B2-91FF-4F980032605D}"/>
              </a:ext>
            </a:extLst>
          </p:cNvPr>
          <p:cNvSpPr txBox="1"/>
          <p:nvPr/>
        </p:nvSpPr>
        <p:spPr>
          <a:xfrm>
            <a:off x="6882744" y="5876852"/>
            <a:ext cx="4872707" cy="369332"/>
          </a:xfrm>
          <a:prstGeom prst="rect">
            <a:avLst/>
          </a:prstGeom>
          <a:noFill/>
        </p:spPr>
        <p:txBody>
          <a:bodyPr wrap="square" rtlCol="0">
            <a:spAutoFit/>
          </a:bodyPr>
          <a:lstStyle/>
          <a:p>
            <a:r>
              <a:rPr lang="en-US"/>
              <a:t>https://nmt.edu/geoscience/sites/RQ-223</a:t>
            </a:r>
          </a:p>
        </p:txBody>
      </p:sp>
      <p:sp>
        <p:nvSpPr>
          <p:cNvPr id="38" name="TextBox 37">
            <a:extLst>
              <a:ext uri="{FF2B5EF4-FFF2-40B4-BE49-F238E27FC236}">
                <a16:creationId xmlns:a16="http://schemas.microsoft.com/office/drawing/2014/main" id="{D685DB53-9C99-498C-9369-F51B74228B94}"/>
              </a:ext>
            </a:extLst>
          </p:cNvPr>
          <p:cNvSpPr txBox="1"/>
          <p:nvPr/>
        </p:nvSpPr>
        <p:spPr>
          <a:xfrm>
            <a:off x="3688210" y="2293382"/>
            <a:ext cx="6320933" cy="369332"/>
          </a:xfrm>
          <a:prstGeom prst="rect">
            <a:avLst/>
          </a:prstGeom>
          <a:noFill/>
        </p:spPr>
        <p:txBody>
          <a:bodyPr wrap="square" rtlCol="0">
            <a:spAutoFit/>
          </a:bodyPr>
          <a:lstStyle/>
          <a:p>
            <a:r>
              <a:rPr lang="en-US"/>
              <a:t>https://waterdata.usgs.gov/monitoring-location/03498850</a:t>
            </a:r>
          </a:p>
        </p:txBody>
      </p:sp>
    </p:spTree>
    <p:extLst>
      <p:ext uri="{BB962C8B-B14F-4D97-AF65-F5344CB8AC3E}">
        <p14:creationId xmlns:p14="http://schemas.microsoft.com/office/powerpoint/2010/main" val="16342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D10C893-1ECA-4D42-A028-D503994B3E5E}"/>
              </a:ext>
            </a:extLst>
          </p:cNvPr>
          <p:cNvSpPr/>
          <p:nvPr/>
        </p:nvSpPr>
        <p:spPr>
          <a:xfrm>
            <a:off x="9717430" y="1992593"/>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3F575-013E-4494-B6D1-91728193142A}"/>
              </a:ext>
            </a:extLst>
          </p:cNvPr>
          <p:cNvSpPr>
            <a:spLocks noGrp="1"/>
          </p:cNvSpPr>
          <p:nvPr>
            <p:ph type="title"/>
          </p:nvPr>
        </p:nvSpPr>
        <p:spPr>
          <a:xfrm>
            <a:off x="152100" y="165837"/>
            <a:ext cx="11107779" cy="1325563"/>
          </a:xfrm>
        </p:spPr>
        <p:txBody>
          <a:bodyPr>
            <a:normAutofit fontScale="90000"/>
          </a:bodyPr>
          <a:lstStyle/>
          <a:p>
            <a:r>
              <a:rPr lang="en-US" dirty="0"/>
              <a:t>Requirement 3: Landing pages should embed </a:t>
            </a:r>
            <a:r>
              <a:rPr lang="en-US" b="1" dirty="0">
                <a:solidFill>
                  <a:srgbClr val="FF0000"/>
                </a:solidFill>
              </a:rPr>
              <a:t>structured metadata, </a:t>
            </a:r>
            <a:r>
              <a:rPr lang="en-US" dirty="0"/>
              <a:t>including links to </a:t>
            </a:r>
            <a:r>
              <a:rPr lang="en-US" b="1" dirty="0"/>
              <a:t>data</a:t>
            </a:r>
            <a:r>
              <a:rPr lang="en-US" dirty="0"/>
              <a:t> and </a:t>
            </a:r>
            <a:r>
              <a:rPr lang="en-US" b="1" dirty="0">
                <a:solidFill>
                  <a:schemeClr val="accent6">
                    <a:lumMod val="50000"/>
                  </a:schemeClr>
                </a:solidFill>
              </a:rPr>
              <a:t>“reference features”</a:t>
            </a:r>
          </a:p>
        </p:txBody>
      </p:sp>
      <p:pic>
        <p:nvPicPr>
          <p:cNvPr id="5" name="Graphic 4" descr="Cell Tower outline">
            <a:extLst>
              <a:ext uri="{FF2B5EF4-FFF2-40B4-BE49-F238E27FC236}">
                <a16:creationId xmlns:a16="http://schemas.microsoft.com/office/drawing/2014/main" id="{91AA29EF-D9CD-4516-A9C4-6DAE0B7C38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7728" y="3186531"/>
            <a:ext cx="599304" cy="599304"/>
          </a:xfrm>
          <a:prstGeom prst="rect">
            <a:avLst/>
          </a:prstGeom>
        </p:spPr>
      </p:pic>
      <p:sp>
        <p:nvSpPr>
          <p:cNvPr id="6" name="Freeform: Shape 5">
            <a:extLst>
              <a:ext uri="{FF2B5EF4-FFF2-40B4-BE49-F238E27FC236}">
                <a16:creationId xmlns:a16="http://schemas.microsoft.com/office/drawing/2014/main" id="{4208AF08-4E72-4317-BF20-334A2D234E4F}"/>
              </a:ext>
            </a:extLst>
          </p:cNvPr>
          <p:cNvSpPr/>
          <p:nvPr/>
        </p:nvSpPr>
        <p:spPr>
          <a:xfrm>
            <a:off x="2363821" y="3005847"/>
            <a:ext cx="6955277" cy="1867710"/>
          </a:xfrm>
          <a:custGeom>
            <a:avLst/>
            <a:gdLst>
              <a:gd name="connsiteX0" fmla="*/ 0 w 6955277"/>
              <a:gd name="connsiteY0" fmla="*/ 1867710 h 1867710"/>
              <a:gd name="connsiteX1" fmla="*/ 1167319 w 6955277"/>
              <a:gd name="connsiteY1" fmla="*/ 1478604 h 1867710"/>
              <a:gd name="connsiteX2" fmla="*/ 2461098 w 6955277"/>
              <a:gd name="connsiteY2" fmla="*/ 1731523 h 1867710"/>
              <a:gd name="connsiteX3" fmla="*/ 3326860 w 6955277"/>
              <a:gd name="connsiteY3" fmla="*/ 1391055 h 1867710"/>
              <a:gd name="connsiteX4" fmla="*/ 3842426 w 6955277"/>
              <a:gd name="connsiteY4" fmla="*/ 661481 h 1867710"/>
              <a:gd name="connsiteX5" fmla="*/ 5622588 w 6955277"/>
              <a:gd name="connsiteY5" fmla="*/ 515566 h 1867710"/>
              <a:gd name="connsiteX6" fmla="*/ 6488349 w 6955277"/>
              <a:gd name="connsiteY6" fmla="*/ 680936 h 1867710"/>
              <a:gd name="connsiteX7" fmla="*/ 6955277 w 6955277"/>
              <a:gd name="connsiteY7" fmla="*/ 0 h 1867710"/>
              <a:gd name="connsiteX8" fmla="*/ 6955277 w 6955277"/>
              <a:gd name="connsiteY8" fmla="*/ 0 h 186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5277" h="1867710">
                <a:moveTo>
                  <a:pt x="0" y="1867710"/>
                </a:moveTo>
                <a:cubicBezTo>
                  <a:pt x="378568" y="1684506"/>
                  <a:pt x="757136" y="1501302"/>
                  <a:pt x="1167319" y="1478604"/>
                </a:cubicBezTo>
                <a:cubicBezTo>
                  <a:pt x="1577502" y="1455906"/>
                  <a:pt x="2101175" y="1746114"/>
                  <a:pt x="2461098" y="1731523"/>
                </a:cubicBezTo>
                <a:cubicBezTo>
                  <a:pt x="2821021" y="1716932"/>
                  <a:pt x="3096639" y="1569395"/>
                  <a:pt x="3326860" y="1391055"/>
                </a:cubicBezTo>
                <a:cubicBezTo>
                  <a:pt x="3557081" y="1212715"/>
                  <a:pt x="3459805" y="807396"/>
                  <a:pt x="3842426" y="661481"/>
                </a:cubicBezTo>
                <a:cubicBezTo>
                  <a:pt x="4225047" y="515566"/>
                  <a:pt x="5181601" y="512324"/>
                  <a:pt x="5622588" y="515566"/>
                </a:cubicBezTo>
                <a:cubicBezTo>
                  <a:pt x="6063575" y="518808"/>
                  <a:pt x="6266234" y="766864"/>
                  <a:pt x="6488349" y="680936"/>
                </a:cubicBezTo>
                <a:cubicBezTo>
                  <a:pt x="6710464" y="595008"/>
                  <a:pt x="6955277" y="0"/>
                  <a:pt x="6955277" y="0"/>
                </a:cubicBezTo>
                <a:lnTo>
                  <a:pt x="6955277" y="0"/>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10;&#10;Description automatically generated with low confidence">
            <a:extLst>
              <a:ext uri="{FF2B5EF4-FFF2-40B4-BE49-F238E27FC236}">
                <a16:creationId xmlns:a16="http://schemas.microsoft.com/office/drawing/2014/main" id="{279C5FBD-4AE2-4D95-AC15-347D51E48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602666" y="1558882"/>
            <a:ext cx="1776750" cy="2132595"/>
          </a:xfrm>
          <a:prstGeom prst="rect">
            <a:avLst/>
          </a:prstGeom>
        </p:spPr>
      </p:pic>
      <p:pic>
        <p:nvPicPr>
          <p:cNvPr id="12" name="Picture 11" descr="Icon&#10;&#10;Description automatically generated">
            <a:extLst>
              <a:ext uri="{FF2B5EF4-FFF2-40B4-BE49-F238E27FC236}">
                <a16:creationId xmlns:a16="http://schemas.microsoft.com/office/drawing/2014/main" id="{C437D7C1-8B65-4DD6-8667-CC0C7F97F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7050" y="4816779"/>
            <a:ext cx="353301" cy="353301"/>
          </a:xfrm>
          <a:prstGeom prst="rect">
            <a:avLst/>
          </a:prstGeom>
        </p:spPr>
      </p:pic>
      <p:cxnSp>
        <p:nvCxnSpPr>
          <p:cNvPr id="18" name="Straight Connector 17">
            <a:extLst>
              <a:ext uri="{FF2B5EF4-FFF2-40B4-BE49-F238E27FC236}">
                <a16:creationId xmlns:a16="http://schemas.microsoft.com/office/drawing/2014/main" id="{78CF1FA7-E4B8-4EB9-B2B5-8867D78C60DE}"/>
              </a:ext>
            </a:extLst>
          </p:cNvPr>
          <p:cNvCxnSpPr>
            <a:stCxn id="6" idx="1"/>
          </p:cNvCxnSpPr>
          <p:nvPr/>
        </p:nvCxnSpPr>
        <p:spPr>
          <a:xfrm flipH="1" flipV="1">
            <a:off x="2512541" y="3212757"/>
            <a:ext cx="1018599" cy="1271694"/>
          </a:xfrm>
          <a:prstGeom prst="line">
            <a:avLst/>
          </a:prstGeom>
          <a:ln w="28575">
            <a:solidFill>
              <a:schemeClr val="accent1">
                <a:lumMod val="75000"/>
              </a:schemeClr>
            </a:solidFill>
          </a:ln>
        </p:spPr>
        <p:style>
          <a:lnRef idx="1">
            <a:schemeClr val="accent6"/>
          </a:lnRef>
          <a:fillRef idx="0">
            <a:schemeClr val="accent6"/>
          </a:fillRef>
          <a:effectRef idx="0">
            <a:schemeClr val="accent6"/>
          </a:effectRef>
          <a:fontRef idx="minor">
            <a:schemeClr val="tx1"/>
          </a:fontRef>
        </p:style>
      </p:cxnSp>
      <p:pic>
        <p:nvPicPr>
          <p:cNvPr id="19" name="Graphic 18" descr="Cell Tower outline">
            <a:extLst>
              <a:ext uri="{FF2B5EF4-FFF2-40B4-BE49-F238E27FC236}">
                <a16:creationId xmlns:a16="http://schemas.microsoft.com/office/drawing/2014/main" id="{C49907D7-7C2A-4C19-8901-28BE640E0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5738" y="2588355"/>
            <a:ext cx="812830" cy="812830"/>
          </a:xfrm>
          <a:prstGeom prst="rect">
            <a:avLst/>
          </a:prstGeom>
        </p:spPr>
      </p:pic>
      <p:pic>
        <p:nvPicPr>
          <p:cNvPr id="1026" name="Picture 2" descr="Headquarters U.S. Army Corps of Engineers">
            <a:extLst>
              <a:ext uri="{FF2B5EF4-FFF2-40B4-BE49-F238E27FC236}">
                <a16:creationId xmlns:a16="http://schemas.microsoft.com/office/drawing/2014/main" id="{C69A0511-FB4E-4688-A4AB-0488FCD319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5179" y="1823768"/>
            <a:ext cx="671185" cy="5118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06FC7C38-A1E1-404F-8165-93DC519254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7275" y="2709324"/>
            <a:ext cx="983979" cy="362842"/>
          </a:xfrm>
          <a:prstGeom prst="rect">
            <a:avLst/>
          </a:prstGeom>
        </p:spPr>
      </p:pic>
      <p:pic>
        <p:nvPicPr>
          <p:cNvPr id="1028" name="Picture 4" descr="New Mexico Bureau of Geology &amp; Mineral Resources">
            <a:extLst>
              <a:ext uri="{FF2B5EF4-FFF2-40B4-BE49-F238E27FC236}">
                <a16:creationId xmlns:a16="http://schemas.microsoft.com/office/drawing/2014/main" id="{A35FABFF-67A3-426D-A58F-EC301F38DE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4706" y="3928224"/>
            <a:ext cx="1631289" cy="8549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graphical user interface&#10;&#10;Description automatically generated">
            <a:extLst>
              <a:ext uri="{FF2B5EF4-FFF2-40B4-BE49-F238E27FC236}">
                <a16:creationId xmlns:a16="http://schemas.microsoft.com/office/drawing/2014/main" id="{7E9951E0-462D-4208-8D94-0981B0FB1C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05015" y="2051518"/>
            <a:ext cx="758806" cy="557722"/>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96AF14AB-20BB-45E8-94AF-95CDD738A0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24340" y="1494532"/>
            <a:ext cx="1120891" cy="392312"/>
          </a:xfrm>
          <a:prstGeom prst="rect">
            <a:avLst/>
          </a:prstGeom>
        </p:spPr>
      </p:pic>
      <p:pic>
        <p:nvPicPr>
          <p:cNvPr id="1030" name="Picture 6" descr="Water Sample Icon HD Stock Images | Shutterstock">
            <a:extLst>
              <a:ext uri="{FF2B5EF4-FFF2-40B4-BE49-F238E27FC236}">
                <a16:creationId xmlns:a16="http://schemas.microsoft.com/office/drawing/2014/main" id="{06AA1BBF-7525-42E2-9015-E9F3ED96BB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24340" y="1994784"/>
            <a:ext cx="431042" cy="4641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Shape&#10;&#10;Description automatically generated with low confidence">
            <a:extLst>
              <a:ext uri="{FF2B5EF4-FFF2-40B4-BE49-F238E27FC236}">
                <a16:creationId xmlns:a16="http://schemas.microsoft.com/office/drawing/2014/main" id="{B9A46D71-CBBC-4803-AAAA-BF29D1836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1030" y="4407953"/>
            <a:ext cx="1474573" cy="1524255"/>
          </a:xfrm>
          <a:prstGeom prst="rect">
            <a:avLst/>
          </a:prstGeom>
        </p:spPr>
      </p:pic>
      <p:sp>
        <p:nvSpPr>
          <p:cNvPr id="26" name="Oval 25">
            <a:extLst>
              <a:ext uri="{FF2B5EF4-FFF2-40B4-BE49-F238E27FC236}">
                <a16:creationId xmlns:a16="http://schemas.microsoft.com/office/drawing/2014/main" id="{60D2DE65-2BE8-4BF8-8121-D2C1BF52879A}"/>
              </a:ext>
            </a:extLst>
          </p:cNvPr>
          <p:cNvSpPr/>
          <p:nvPr/>
        </p:nvSpPr>
        <p:spPr>
          <a:xfrm>
            <a:off x="65464" y="5192235"/>
            <a:ext cx="2298357" cy="101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text&#10;&#10;Description automatically generated">
            <a:extLst>
              <a:ext uri="{FF2B5EF4-FFF2-40B4-BE49-F238E27FC236}">
                <a16:creationId xmlns:a16="http://schemas.microsoft.com/office/drawing/2014/main" id="{9401E262-5C35-4B54-8D5B-5C6EA0CC89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0412" y="4357250"/>
            <a:ext cx="812830" cy="812830"/>
          </a:xfrm>
          <a:prstGeom prst="rect">
            <a:avLst/>
          </a:prstGeom>
        </p:spPr>
      </p:pic>
      <p:pic>
        <p:nvPicPr>
          <p:cNvPr id="29" name="Picture 6" descr="Water Sample Icon HD Stock Images | Shutterstock">
            <a:extLst>
              <a:ext uri="{FF2B5EF4-FFF2-40B4-BE49-F238E27FC236}">
                <a16:creationId xmlns:a16="http://schemas.microsoft.com/office/drawing/2014/main" id="{B048EC76-F99D-4F8E-8012-00ACB99EDD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9972" y="5234663"/>
            <a:ext cx="431042" cy="4641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web page icon">
            <a:extLst>
              <a:ext uri="{FF2B5EF4-FFF2-40B4-BE49-F238E27FC236}">
                <a16:creationId xmlns:a16="http://schemas.microsoft.com/office/drawing/2014/main" id="{95372002-48C9-41E4-8F29-6FD96DE3373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3584" y="2119853"/>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1" name="Picture 2" descr="Image result for web page icon">
            <a:extLst>
              <a:ext uri="{FF2B5EF4-FFF2-40B4-BE49-F238E27FC236}">
                <a16:creationId xmlns:a16="http://schemas.microsoft.com/office/drawing/2014/main" id="{AD6B1F56-A0FD-434D-8114-2113CBC4E3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86315" y="3160502"/>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2" name="Picture 2" descr="Image result for web page icon">
            <a:extLst>
              <a:ext uri="{FF2B5EF4-FFF2-40B4-BE49-F238E27FC236}">
                <a16:creationId xmlns:a16="http://schemas.microsoft.com/office/drawing/2014/main" id="{E39D0E53-CAD3-418A-BA1E-DD6E929C8A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99513" y="2871460"/>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4" name="Picture 2" descr="Image result for web page icon">
            <a:extLst>
              <a:ext uri="{FF2B5EF4-FFF2-40B4-BE49-F238E27FC236}">
                <a16:creationId xmlns:a16="http://schemas.microsoft.com/office/drawing/2014/main" id="{CB6F73AC-6A44-4200-BC3A-29516E05615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8515" y="4829396"/>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7" name="Picture 2" descr="Image result for web page icon">
            <a:extLst>
              <a:ext uri="{FF2B5EF4-FFF2-40B4-BE49-F238E27FC236}">
                <a16:creationId xmlns:a16="http://schemas.microsoft.com/office/drawing/2014/main" id="{E5DE84A7-C2D6-4255-95AC-DEBF2A241FD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62421" y="1447920"/>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28" name="Picture 2" descr="Image result for web page icon">
            <a:extLst>
              <a:ext uri="{FF2B5EF4-FFF2-40B4-BE49-F238E27FC236}">
                <a16:creationId xmlns:a16="http://schemas.microsoft.com/office/drawing/2014/main" id="{B82931CC-B9CD-4F22-897F-EFDF1047BA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069" y="4704653"/>
            <a:ext cx="561919" cy="561919"/>
          </a:xfrm>
          <a:prstGeom prst="rect">
            <a:avLst/>
          </a:prstGeom>
          <a:noFill/>
          <a:effectLst>
            <a:glow rad="127000">
              <a:srgbClr val="FF0000"/>
            </a:glow>
          </a:effectLst>
          <a:extLst>
            <a:ext uri="{909E8E84-426E-40DD-AFC4-6F175D3DCCD1}">
              <a14:hiddenFill xmlns:a14="http://schemas.microsoft.com/office/drawing/2010/main">
                <a:solidFill>
                  <a:srgbClr val="FFFFFF"/>
                </a:solidFill>
              </a14:hiddenFill>
            </a:ext>
          </a:extLst>
        </p:spPr>
      </p:pic>
      <p:pic>
        <p:nvPicPr>
          <p:cNvPr id="30" name="Picture 2" descr="Image result for web page icon">
            <a:extLst>
              <a:ext uri="{FF2B5EF4-FFF2-40B4-BE49-F238E27FC236}">
                <a16:creationId xmlns:a16="http://schemas.microsoft.com/office/drawing/2014/main" id="{70C68A52-BF43-4257-924C-2186BFAF69C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98468" y="5787889"/>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1" name="Picture 2" descr="Image result for web page icon">
            <a:extLst>
              <a:ext uri="{FF2B5EF4-FFF2-40B4-BE49-F238E27FC236}">
                <a16:creationId xmlns:a16="http://schemas.microsoft.com/office/drawing/2014/main" id="{F1298F53-61A9-4463-B725-3887981CF9A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0681" y="3555680"/>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2" name="Picture 2" descr="Image result for web page icon">
            <a:extLst>
              <a:ext uri="{FF2B5EF4-FFF2-40B4-BE49-F238E27FC236}">
                <a16:creationId xmlns:a16="http://schemas.microsoft.com/office/drawing/2014/main" id="{FAA35EBF-EBAB-438F-A733-BF4BB18F90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6808" y="4287766"/>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pic>
        <p:nvPicPr>
          <p:cNvPr id="33" name="Picture 2" descr="Image result for web page icon">
            <a:extLst>
              <a:ext uri="{FF2B5EF4-FFF2-40B4-BE49-F238E27FC236}">
                <a16:creationId xmlns:a16="http://schemas.microsoft.com/office/drawing/2014/main" id="{310CF29F-8949-4ADE-A9FE-84E2BD3FE7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53786" y="2509691"/>
            <a:ext cx="561919" cy="561919"/>
          </a:xfrm>
          <a:prstGeom prst="rect">
            <a:avLst/>
          </a:prstGeom>
          <a:noFill/>
          <a:effectLst>
            <a:glow rad="127000">
              <a:schemeClr val="accent6">
                <a:lumMod val="50000"/>
              </a:schemeClr>
            </a:glo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D7CB20-49A3-49DA-88CB-C28D19290C0A}"/>
              </a:ext>
            </a:extLst>
          </p:cNvPr>
          <p:cNvSpPr txBox="1"/>
          <p:nvPr/>
        </p:nvSpPr>
        <p:spPr>
          <a:xfrm>
            <a:off x="8478228" y="3581268"/>
            <a:ext cx="3672335" cy="2246769"/>
          </a:xfrm>
          <a:prstGeom prst="rect">
            <a:avLst/>
          </a:prstGeom>
          <a:solidFill>
            <a:schemeClr val="bg1"/>
          </a:solidFill>
        </p:spPr>
        <p:txBody>
          <a:bodyPr wrap="square" rtlCol="0">
            <a:spAutoFit/>
          </a:bodyPr>
          <a:lstStyle/>
          <a:p>
            <a:r>
              <a:rPr lang="en-US" sz="1400" b="1" dirty="0"/>
              <a:t>I am </a:t>
            </a:r>
            <a:r>
              <a:rPr lang="en-US" sz="1400" b="1" dirty="0">
                <a:solidFill>
                  <a:schemeClr val="accent1"/>
                </a:solidFill>
                <a:hlinkClick r:id="rId17">
                  <a:extLst>
                    <a:ext uri="{A12FA001-AC4F-418D-AE19-62706E023703}">
                      <ahyp:hlinkClr xmlns:ahyp="http://schemas.microsoft.com/office/drawing/2018/hyperlinkcolor" val="tx"/>
                    </a:ext>
                  </a:extLst>
                </a:hlinkClick>
              </a:rPr>
              <a:t>https://geoconnex.us/usace/dam/NM123</a:t>
            </a:r>
            <a:endParaRPr lang="en-US" sz="1400" b="1" dirty="0">
              <a:solidFill>
                <a:schemeClr val="accent1"/>
              </a:solidFill>
            </a:endParaRPr>
          </a:p>
          <a:p>
            <a:r>
              <a:rPr lang="en-US" sz="1400" b="1" dirty="0"/>
              <a:t>I am a </a:t>
            </a:r>
            <a:r>
              <a:rPr lang="en-US" sz="1400" b="1" dirty="0">
                <a:solidFill>
                  <a:srgbClr val="C00000"/>
                </a:solidFill>
              </a:rPr>
              <a:t>Dam</a:t>
            </a:r>
          </a:p>
          <a:p>
            <a:r>
              <a:rPr lang="en-US" sz="1400" b="1" dirty="0"/>
              <a:t>I am the same as</a:t>
            </a:r>
            <a:r>
              <a:rPr lang="en-US" sz="1400" b="1" dirty="0">
                <a:solidFill>
                  <a:schemeClr val="accent6">
                    <a:lumMod val="50000"/>
                  </a:schemeClr>
                </a:solidFill>
              </a:rPr>
              <a:t> the reference dam {</a:t>
            </a:r>
            <a:r>
              <a:rPr lang="en-US" sz="1400" b="1" u="sng" dirty="0">
                <a:solidFill>
                  <a:schemeClr val="accent1"/>
                </a:solidFill>
              </a:rPr>
              <a:t>https://geoconnex.us/ref/dams/03123</a:t>
            </a:r>
            <a:r>
              <a:rPr lang="en-US" sz="1400" b="1" dirty="0">
                <a:solidFill>
                  <a:schemeClr val="accent6">
                    <a:lumMod val="50000"/>
                  </a:schemeClr>
                </a:solidFill>
              </a:rPr>
              <a:t>}</a:t>
            </a:r>
          </a:p>
          <a:p>
            <a:r>
              <a:rPr lang="en-US" sz="1400" b="1" dirty="0"/>
              <a:t>I impound this </a:t>
            </a:r>
            <a:r>
              <a:rPr lang="en-US" sz="1400" b="1" dirty="0">
                <a:solidFill>
                  <a:schemeClr val="accent6">
                    <a:lumMod val="50000"/>
                  </a:schemeClr>
                </a:solidFill>
              </a:rPr>
              <a:t>Waterbody</a:t>
            </a:r>
          </a:p>
          <a:p>
            <a:r>
              <a:rPr lang="en-US" sz="1400" b="1" dirty="0"/>
              <a:t>I am on this </a:t>
            </a:r>
            <a:r>
              <a:rPr lang="en-US" sz="1400" b="1" dirty="0">
                <a:solidFill>
                  <a:schemeClr val="accent6">
                    <a:lumMod val="50000"/>
                  </a:schemeClr>
                </a:solidFill>
              </a:rPr>
              <a:t>Stream Reach</a:t>
            </a:r>
          </a:p>
          <a:p>
            <a:r>
              <a:rPr lang="en-US" sz="1400" b="1" dirty="0"/>
              <a:t>I am within this </a:t>
            </a:r>
            <a:r>
              <a:rPr lang="en-US" sz="1400" b="1" dirty="0">
                <a:solidFill>
                  <a:schemeClr val="accent6">
                    <a:lumMod val="50000"/>
                  </a:schemeClr>
                </a:solidFill>
              </a:rPr>
              <a:t>HUC8 {</a:t>
            </a:r>
            <a:r>
              <a:rPr lang="en-US" sz="1400" b="1" u="sng" dirty="0">
                <a:solidFill>
                  <a:schemeClr val="accent1"/>
                </a:solidFill>
              </a:rPr>
              <a:t>https://geoconnex.us/ref/hu08/12345678</a:t>
            </a:r>
            <a:r>
              <a:rPr lang="en-US" sz="1400" b="1" dirty="0">
                <a:solidFill>
                  <a:schemeClr val="accent6">
                    <a:lumMod val="50000"/>
                  </a:schemeClr>
                </a:solidFill>
              </a:rPr>
              <a:t>}</a:t>
            </a:r>
          </a:p>
          <a:p>
            <a:r>
              <a:rPr lang="en-US" sz="1400" b="1" dirty="0"/>
              <a:t>Data on me can be found from this </a:t>
            </a:r>
            <a:r>
              <a:rPr lang="en-US" sz="1400" b="1" dirty="0">
                <a:solidFill>
                  <a:srgbClr val="FF0000"/>
                </a:solidFill>
              </a:rPr>
              <a:t>API Call </a:t>
            </a:r>
            <a:r>
              <a:rPr lang="en-US" sz="1400" b="1" dirty="0">
                <a:solidFill>
                  <a:srgbClr val="C00000"/>
                </a:solidFill>
              </a:rPr>
              <a:t>{</a:t>
            </a:r>
            <a:r>
              <a:rPr lang="en-US" sz="1400" b="1" u="sng" dirty="0">
                <a:solidFill>
                  <a:schemeClr val="accent1"/>
                </a:solidFill>
              </a:rPr>
              <a:t>USACE API call</a:t>
            </a:r>
            <a:r>
              <a:rPr lang="en-US" sz="1400" b="1" dirty="0">
                <a:solidFill>
                  <a:srgbClr val="C00000"/>
                </a:solidFill>
              </a:rPr>
              <a:t>}</a:t>
            </a:r>
            <a:endParaRPr lang="en-US" sz="1400" b="1" dirty="0"/>
          </a:p>
        </p:txBody>
      </p:sp>
      <p:pic>
        <p:nvPicPr>
          <p:cNvPr id="11" name="Graphic 10" descr="Database with solid fill">
            <a:extLst>
              <a:ext uri="{FF2B5EF4-FFF2-40B4-BE49-F238E27FC236}">
                <a16:creationId xmlns:a16="http://schemas.microsoft.com/office/drawing/2014/main" id="{BF9F9552-A53E-4841-8110-5894D6A1C4A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95555" y="5506929"/>
            <a:ext cx="561919" cy="561919"/>
          </a:xfrm>
          <a:prstGeom prst="rect">
            <a:avLst/>
          </a:prstGeom>
        </p:spPr>
      </p:pic>
      <p:pic>
        <p:nvPicPr>
          <p:cNvPr id="35" name="Graphic 34" descr="Database with solid fill">
            <a:extLst>
              <a:ext uri="{FF2B5EF4-FFF2-40B4-BE49-F238E27FC236}">
                <a16:creationId xmlns:a16="http://schemas.microsoft.com/office/drawing/2014/main" id="{C8560AE4-9F63-4A0C-8AD2-24AF02BE00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547845" y="2178023"/>
            <a:ext cx="561919" cy="561919"/>
          </a:xfrm>
          <a:prstGeom prst="rect">
            <a:avLst/>
          </a:prstGeom>
        </p:spPr>
      </p:pic>
      <p:pic>
        <p:nvPicPr>
          <p:cNvPr id="36" name="Graphic 35" descr="Database with solid fill">
            <a:extLst>
              <a:ext uri="{FF2B5EF4-FFF2-40B4-BE49-F238E27FC236}">
                <a16:creationId xmlns:a16="http://schemas.microsoft.com/office/drawing/2014/main" id="{F93F19EF-3621-476F-BCAD-2306F0B9131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28934" y="2576626"/>
            <a:ext cx="561919" cy="561919"/>
          </a:xfrm>
          <a:prstGeom prst="rect">
            <a:avLst/>
          </a:prstGeom>
        </p:spPr>
      </p:pic>
      <p:pic>
        <p:nvPicPr>
          <p:cNvPr id="37" name="Graphic 36" descr="Database with solid fill">
            <a:extLst>
              <a:ext uri="{FF2B5EF4-FFF2-40B4-BE49-F238E27FC236}">
                <a16:creationId xmlns:a16="http://schemas.microsoft.com/office/drawing/2014/main" id="{E5F2D9E5-2D46-4D85-8D0D-259B645228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2718" y="4031553"/>
            <a:ext cx="561919" cy="561919"/>
          </a:xfrm>
          <a:prstGeom prst="rect">
            <a:avLst/>
          </a:prstGeom>
        </p:spPr>
      </p:pic>
      <p:pic>
        <p:nvPicPr>
          <p:cNvPr id="38" name="Graphic 37" descr="Database with solid fill">
            <a:extLst>
              <a:ext uri="{FF2B5EF4-FFF2-40B4-BE49-F238E27FC236}">
                <a16:creationId xmlns:a16="http://schemas.microsoft.com/office/drawing/2014/main" id="{5BABB870-FE06-4650-B54C-D189E13111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97912" y="2954615"/>
            <a:ext cx="561919" cy="561919"/>
          </a:xfrm>
          <a:prstGeom prst="rect">
            <a:avLst/>
          </a:prstGeom>
        </p:spPr>
      </p:pic>
      <p:pic>
        <p:nvPicPr>
          <p:cNvPr id="39" name="Graphic 38" descr="Database with solid fill">
            <a:extLst>
              <a:ext uri="{FF2B5EF4-FFF2-40B4-BE49-F238E27FC236}">
                <a16:creationId xmlns:a16="http://schemas.microsoft.com/office/drawing/2014/main" id="{53D3318D-F10B-49A6-8384-F008F5B156A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443380" y="965020"/>
            <a:ext cx="561919" cy="561919"/>
          </a:xfrm>
          <a:prstGeom prst="rect">
            <a:avLst/>
          </a:prstGeom>
        </p:spPr>
      </p:pic>
    </p:spTree>
    <p:extLst>
      <p:ext uri="{BB962C8B-B14F-4D97-AF65-F5344CB8AC3E}">
        <p14:creationId xmlns:p14="http://schemas.microsoft.com/office/powerpoint/2010/main" val="221869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17174</TotalTime>
  <Words>3272</Words>
  <Application>Microsoft Macintosh PowerPoint</Application>
  <PresentationFormat>Widescreen</PresentationFormat>
  <Paragraphs>360</Paragraphs>
  <Slides>59</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59</vt:i4>
      </vt:variant>
    </vt:vector>
  </HeadingPairs>
  <TitlesOfParts>
    <vt:vector size="66" baseType="lpstr">
      <vt:lpstr>Arial</vt:lpstr>
      <vt:lpstr>Avenir</vt:lpstr>
      <vt:lpstr>Calibri</vt:lpstr>
      <vt:lpstr>Calibri Light</vt:lpstr>
      <vt:lpstr>Source Sans Pro Web</vt:lpstr>
      <vt:lpstr>Office Theme</vt:lpstr>
      <vt:lpstr>Office Theme</vt:lpstr>
      <vt:lpstr>Contributing Hydro-Addressed data to geoconnex.us and the NLDI</vt:lpstr>
      <vt:lpstr>Motivation Demo</vt:lpstr>
      <vt:lpstr>Outline</vt:lpstr>
      <vt:lpstr>PowerPoint Presentation</vt:lpstr>
      <vt:lpstr>PowerPoint Presentation</vt:lpstr>
      <vt:lpstr>Geoconnex – enabling conditions for a knowledge graph of water-related data without centralizing data governance and storage</vt:lpstr>
      <vt:lpstr>Requirement 1: All sites and environmental features should have internet representations (landing pages)</vt:lpstr>
      <vt:lpstr>Requirement 2: Landing pages should be resolvable by persistent identifiers</vt:lpstr>
      <vt:lpstr>Requirement 3: Landing pages should embed structured metadata, including links to data and “reference features”</vt:lpstr>
      <vt:lpstr>Requirement 4: There should be a set of neutral, community-curated landing pages for common “reference features” that many organizations publish data about or index data to </vt:lpstr>
      <vt:lpstr>Requirement 5: A web crawler that harvests all landing page metadata and infers the linkages between them</vt:lpstr>
      <vt:lpstr>PowerPoint Presentation</vt:lpstr>
      <vt:lpstr>PowerPoint Presentation</vt:lpstr>
      <vt:lpstr>PowerPoint Presentation</vt:lpstr>
      <vt:lpstr>geoconnex.us Community</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2. Publish feature-level landing content with embedded JSON-LD and persistent identifiers</vt:lpstr>
      <vt:lpstr>PowerPoint Presentation</vt:lpstr>
      <vt:lpstr>PowerPoint Presentation</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5. Register your geojson file with the NLDI repository   </vt:lpstr>
      <vt:lpstr>5. Register your geojson file with the NLDI repository   </vt:lpstr>
      <vt:lpstr>5. Register your geojson file with the NLDI repository   </vt:lpstr>
      <vt:lpstr>5. Register your geojson file with the NLDI repository   </vt:lpstr>
      <vt:lpstr>Leverage the NLDI:</vt:lpstr>
      <vt:lpstr>NLDI – How to use (ESRI ArcGIS Online Demo)</vt:lpstr>
      <vt:lpstr>NLDI – How to use (ESRI ArcGIS Online Demo)</vt:lpstr>
      <vt:lpstr>NLDI – How to use (ESRI ArcGIS Online Demo)</vt:lpstr>
      <vt:lpstr>NLDI – How to use (ESRI ArcGIS Online 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21</cp:revision>
  <dcterms:created xsi:type="dcterms:W3CDTF">2022-04-11T13:29:38Z</dcterms:created>
  <dcterms:modified xsi:type="dcterms:W3CDTF">2022-05-04T14:33:12Z</dcterms:modified>
</cp:coreProperties>
</file>